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60" r:id="rId3"/>
    <p:sldId id="265" r:id="rId4"/>
    <p:sldId id="268" r:id="rId5"/>
    <p:sldId id="269" r:id="rId6"/>
    <p:sldId id="274" r:id="rId7"/>
    <p:sldId id="280" r:id="rId8"/>
    <p:sldId id="287" r:id="rId9"/>
    <p:sldId id="257" r:id="rId10"/>
    <p:sldId id="258" r:id="rId11"/>
    <p:sldId id="262" r:id="rId12"/>
    <p:sldId id="259" r:id="rId13"/>
    <p:sldId id="270" r:id="rId14"/>
    <p:sldId id="267" r:id="rId15"/>
    <p:sldId id="271" r:id="rId16"/>
    <p:sldId id="272" r:id="rId17"/>
    <p:sldId id="273" r:id="rId18"/>
    <p:sldId id="277" r:id="rId19"/>
    <p:sldId id="275" r:id="rId20"/>
    <p:sldId id="276" r:id="rId21"/>
    <p:sldId id="290" r:id="rId22"/>
    <p:sldId id="279" r:id="rId23"/>
    <p:sldId id="281" r:id="rId24"/>
    <p:sldId id="282" r:id="rId25"/>
    <p:sldId id="283" r:id="rId26"/>
    <p:sldId id="295" r:id="rId27"/>
    <p:sldId id="296" r:id="rId28"/>
    <p:sldId id="292" r:id="rId29"/>
    <p:sldId id="291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BB10-93F2-4EF5-8A46-10006178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ISLEHAM	</a:t>
            </a:r>
            <a:br>
              <a:rPr lang="en-GB" dirty="0"/>
            </a:br>
            <a:r>
              <a:rPr lang="en-GB" dirty="0"/>
              <a:t>IMPROVING OUR COMMUNITY FACILITIES </a:t>
            </a:r>
          </a:p>
        </p:txBody>
      </p:sp>
      <p:pic>
        <p:nvPicPr>
          <p:cNvPr id="10242" name="Picture 2" descr="https://upload.wikimedia.org/wikipedia/commons/thumb/7/7e/UK_Isleham.jpg/220px-UK_Isleham.jpg">
            <a:extLst>
              <a:ext uri="{FF2B5EF4-FFF2-40B4-BE49-F238E27FC236}">
                <a16:creationId xmlns:a16="http://schemas.microsoft.com/office/drawing/2014/main" id="{B17789F1-A0B8-439F-817D-6BB50ACAF7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1930399"/>
            <a:ext cx="3784209" cy="47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0700-B1DF-4F46-BFBC-FC028AEE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Isleham</a:t>
            </a:r>
            <a:r>
              <a:rPr lang="en-GB" dirty="0"/>
              <a:t> Our Village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4E427-056D-428F-AFC5-5A8524581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200" dirty="0"/>
              <a:t>2300 people</a:t>
            </a:r>
          </a:p>
          <a:p>
            <a:r>
              <a:rPr lang="en-GB" sz="2200" dirty="0"/>
              <a:t>On the Suffolk border on the edge of the Fens and geographically isolated</a:t>
            </a:r>
          </a:p>
          <a:p>
            <a:r>
              <a:rPr lang="en-GB" sz="2200" dirty="0"/>
              <a:t>A thriving Co-op and a part time Post Office</a:t>
            </a:r>
          </a:p>
          <a:p>
            <a:r>
              <a:rPr lang="en-GB" sz="2200" dirty="0"/>
              <a:t>3 Churches</a:t>
            </a:r>
          </a:p>
          <a:p>
            <a:r>
              <a:rPr lang="en-GB" sz="2200" dirty="0"/>
              <a:t>3 Pubs</a:t>
            </a:r>
          </a:p>
          <a:p>
            <a:r>
              <a:rPr lang="en-GB" sz="2200" dirty="0"/>
              <a:t>Pre School and St Andrew’s Primary School</a:t>
            </a:r>
          </a:p>
          <a:p>
            <a:r>
              <a:rPr lang="en-GB" sz="2200" dirty="0"/>
              <a:t>Strong participation in local sport, thriving Youth </a:t>
            </a:r>
            <a:r>
              <a:rPr lang="en-GB" sz="2200"/>
              <a:t>Football </a:t>
            </a:r>
          </a:p>
          <a:p>
            <a:r>
              <a:rPr lang="en-GB" sz="2200"/>
              <a:t>No </a:t>
            </a:r>
            <a:r>
              <a:rPr lang="en-GB" sz="2200" dirty="0"/>
              <a:t>Public Transport</a:t>
            </a:r>
          </a:p>
          <a:p>
            <a:r>
              <a:rPr lang="en-GB" sz="2200" dirty="0"/>
              <a:t>1 small Business Park</a:t>
            </a:r>
          </a:p>
          <a:p>
            <a:r>
              <a:rPr lang="en-GB" sz="2200" dirty="0"/>
              <a:t>Diverse Local Environment and Steeped in History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01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17F5-DFAB-4AFA-A8C8-9A0D363B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Isleham</a:t>
            </a:r>
            <a:r>
              <a:rPr lang="en-GB" dirty="0"/>
              <a:t> Our Village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81A67-9CD2-4E62-815C-CC6B78D5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026" y="1631562"/>
            <a:ext cx="6520070" cy="4890053"/>
          </a:xfrm>
        </p:spPr>
      </p:pic>
    </p:spTree>
    <p:extLst>
      <p:ext uri="{BB962C8B-B14F-4D97-AF65-F5344CB8AC3E}">
        <p14:creationId xmlns:p14="http://schemas.microsoft.com/office/powerpoint/2010/main" val="238633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A525-EC03-47B4-858D-5C465990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Priory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CF36F-7185-45B3-AEF2-137FCF125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666" y="1688747"/>
            <a:ext cx="6316392" cy="4799046"/>
          </a:xfrm>
        </p:spPr>
      </p:pic>
    </p:spTree>
    <p:extLst>
      <p:ext uri="{BB962C8B-B14F-4D97-AF65-F5344CB8AC3E}">
        <p14:creationId xmlns:p14="http://schemas.microsoft.com/office/powerpoint/2010/main" val="317930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3234-F9D5-4FF5-BA2D-E462AF0A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Need for New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3817-2BAB-4B52-B219-0CC33169F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Village Hall outdated, lacking facilities and capacity</a:t>
            </a:r>
          </a:p>
          <a:p>
            <a:r>
              <a:rPr lang="en-GB" sz="2800" dirty="0"/>
              <a:t>Sports Pavilion dilapidated</a:t>
            </a:r>
          </a:p>
          <a:p>
            <a:r>
              <a:rPr lang="en-GB" sz="2800" dirty="0"/>
              <a:t>Children’s play facilities ageing</a:t>
            </a:r>
          </a:p>
          <a:p>
            <a:r>
              <a:rPr lang="en-GB" sz="2800" dirty="0"/>
              <a:t>No play provision for older children</a:t>
            </a:r>
          </a:p>
          <a:p>
            <a:r>
              <a:rPr lang="en-GB" sz="2800" dirty="0"/>
              <a:t>Increased levels of participation in sport and fitness activities on the Rec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243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15B-8B1F-47AB-B63A-9BBC0E6B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2A9D-90A0-4A03-A104-DE3F6DDB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Demolish Village Hall and Sports Pavilion</a:t>
            </a:r>
          </a:p>
          <a:p>
            <a:r>
              <a:rPr lang="en-GB" sz="2800" dirty="0"/>
              <a:t>A New Community Centre with Sports Facilities </a:t>
            </a:r>
          </a:p>
          <a:p>
            <a:r>
              <a:rPr lang="en-GB" sz="2800" dirty="0"/>
              <a:t>Relocate and provide new Children’s Play Area</a:t>
            </a:r>
          </a:p>
          <a:p>
            <a:r>
              <a:rPr lang="en-GB" sz="2800" dirty="0"/>
              <a:t>Provide a Skate Park</a:t>
            </a:r>
          </a:p>
          <a:p>
            <a:r>
              <a:rPr lang="en-GB" sz="2800" dirty="0"/>
              <a:t>Relocate the Multi Use Games Area(MUGA)</a:t>
            </a:r>
          </a:p>
          <a:p>
            <a:r>
              <a:rPr lang="en-GB" sz="2800" dirty="0"/>
              <a:t>Relocate the Cricket Square</a:t>
            </a:r>
          </a:p>
          <a:p>
            <a:r>
              <a:rPr lang="en-GB" sz="2800" dirty="0"/>
              <a:t>Relocate the Football Pitches</a:t>
            </a:r>
          </a:p>
          <a:p>
            <a:r>
              <a:rPr lang="en-GB" sz="2800" dirty="0"/>
              <a:t>Increase the use of our Recreation Ground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94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5696-DB8D-472D-A399-BC95F26C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First Steps</a:t>
            </a:r>
            <a:br>
              <a:rPr lang="en-GB" dirty="0"/>
            </a:br>
            <a:r>
              <a:rPr lang="en-GB" dirty="0"/>
              <a:t>2006 -2008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5AC2-5240-445E-A887-94F20F27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6904"/>
            <a:ext cx="8596668" cy="4589669"/>
          </a:xfrm>
        </p:spPr>
        <p:txBody>
          <a:bodyPr>
            <a:noAutofit/>
          </a:bodyPr>
          <a:lstStyle/>
          <a:p>
            <a:r>
              <a:rPr lang="en-GB" sz="2000" dirty="0"/>
              <a:t>Discussions over improving Community Facilities approved by Parish Council</a:t>
            </a:r>
          </a:p>
          <a:p>
            <a:r>
              <a:rPr lang="en-GB" sz="2000" dirty="0"/>
              <a:t>Village Questionnaire – clear support for new Multi Purpose Community Centre</a:t>
            </a:r>
          </a:p>
          <a:p>
            <a:r>
              <a:rPr lang="en-GB" sz="2000" dirty="0"/>
              <a:t>Architects appointed </a:t>
            </a:r>
          </a:p>
          <a:p>
            <a:r>
              <a:rPr lang="en-GB" sz="2000" dirty="0"/>
              <a:t>Initial estimate £2 million</a:t>
            </a:r>
          </a:p>
          <a:p>
            <a:r>
              <a:rPr lang="en-GB" sz="2000" dirty="0"/>
              <a:t>Go ahead given to set up </a:t>
            </a:r>
            <a:r>
              <a:rPr lang="en-GB" sz="2000" dirty="0" err="1"/>
              <a:t>Isleham</a:t>
            </a:r>
            <a:r>
              <a:rPr lang="en-GB" sz="2000" dirty="0"/>
              <a:t> Community Association to act for the Parish on the Community Centre</a:t>
            </a:r>
          </a:p>
          <a:p>
            <a:r>
              <a:rPr lang="en-GB" sz="2000" dirty="0"/>
              <a:t>Fundraising Team established, Grants, Donations, Fund Raising Activities</a:t>
            </a:r>
          </a:p>
          <a:p>
            <a:r>
              <a:rPr lang="en-GB" sz="2000" dirty="0"/>
              <a:t>Parish Council earmarks monies from Land Sale for the project</a:t>
            </a:r>
          </a:p>
          <a:p>
            <a:r>
              <a:rPr lang="en-GB" sz="2000" dirty="0"/>
              <a:t> Revising of Plans to reduce costs</a:t>
            </a:r>
          </a:p>
        </p:txBody>
      </p:sp>
    </p:spTree>
    <p:extLst>
      <p:ext uri="{BB962C8B-B14F-4D97-AF65-F5344CB8AC3E}">
        <p14:creationId xmlns:p14="http://schemas.microsoft.com/office/powerpoint/2010/main" val="263969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CB9E-1905-46A6-9D23-E631559C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Moving Forward</a:t>
            </a:r>
            <a:br>
              <a:rPr lang="en-GB" dirty="0"/>
            </a:br>
            <a:r>
              <a:rPr lang="en-GB" dirty="0"/>
              <a:t>2009 -2012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D2C7-5D6C-4562-8F8B-39D666F6D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77634"/>
          </a:xfrm>
        </p:spPr>
        <p:txBody>
          <a:bodyPr>
            <a:normAutofit/>
          </a:bodyPr>
          <a:lstStyle/>
          <a:p>
            <a:r>
              <a:rPr lang="en-GB" sz="2000" dirty="0"/>
              <a:t>Planning Approval for the Centre obtained</a:t>
            </a:r>
          </a:p>
          <a:p>
            <a:r>
              <a:rPr lang="en-GB" sz="2000" dirty="0"/>
              <a:t>First Successful Grant Application</a:t>
            </a:r>
          </a:p>
          <a:p>
            <a:r>
              <a:rPr lang="en-GB" sz="2000" dirty="0"/>
              <a:t>MUGA moved to provide space for new Centre </a:t>
            </a:r>
          </a:p>
          <a:p>
            <a:r>
              <a:rPr lang="en-GB" sz="2000" dirty="0"/>
              <a:t>Action Group set up to raise funds for a Skate Park</a:t>
            </a:r>
          </a:p>
          <a:p>
            <a:r>
              <a:rPr lang="en-GB" sz="2000" dirty="0"/>
              <a:t>Costs revised to £1.6million</a:t>
            </a:r>
          </a:p>
          <a:p>
            <a:r>
              <a:rPr lang="en-GB" sz="2000" dirty="0"/>
              <a:t>Business Pan for Centre approved</a:t>
            </a:r>
          </a:p>
          <a:p>
            <a:r>
              <a:rPr lang="en-GB" sz="2000" dirty="0"/>
              <a:t>Failed Big Lottery Bid at final hurdle </a:t>
            </a:r>
          </a:p>
          <a:p>
            <a:r>
              <a:rPr lang="en-GB" sz="2000" dirty="0"/>
              <a:t>Further cost savings identified. Centre Costs revised to £1.4 million</a:t>
            </a:r>
          </a:p>
          <a:p>
            <a:r>
              <a:rPr lang="en-GB" sz="2000" dirty="0"/>
              <a:t>Works tendered Parish Council agrees to take a loan for £500,000 over 25 years following public consultation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87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493D-5E70-4CC5-B8A5-392F1D83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Nearly There</a:t>
            </a:r>
            <a:br>
              <a:rPr lang="en-GB" dirty="0"/>
            </a:br>
            <a:r>
              <a:rPr lang="en-GB" dirty="0"/>
              <a:t>2012 - 2013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4FC6-7EC6-4502-93F1-1CC00ABD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S106 monies + 2 further Grants to reach target build costs</a:t>
            </a:r>
          </a:p>
          <a:p>
            <a:r>
              <a:rPr lang="en-GB" dirty="0"/>
              <a:t>CJ </a:t>
            </a:r>
            <a:r>
              <a:rPr lang="en-GB" dirty="0" err="1"/>
              <a:t>Murfitt</a:t>
            </a:r>
            <a:r>
              <a:rPr lang="en-GB" dirty="0"/>
              <a:t> of Soham appointed as Contractors</a:t>
            </a:r>
          </a:p>
          <a:p>
            <a:r>
              <a:rPr lang="en-GB" dirty="0"/>
              <a:t>Final approval from Parish Council, Start on Site Dec 2012</a:t>
            </a:r>
          </a:p>
          <a:p>
            <a:r>
              <a:rPr lang="en-GB" dirty="0"/>
              <a:t>Area of Rec earmarked for Skate Park</a:t>
            </a:r>
          </a:p>
          <a:p>
            <a:r>
              <a:rPr lang="en-GB" dirty="0"/>
              <a:t>Review of funding for new equipment for Children’s play area</a:t>
            </a:r>
          </a:p>
          <a:p>
            <a:r>
              <a:rPr lang="en-GB" dirty="0"/>
              <a:t>Parish Council takes a 2</a:t>
            </a:r>
            <a:r>
              <a:rPr lang="en-GB" baseline="30000" dirty="0"/>
              <a:t>nd</a:t>
            </a:r>
            <a:r>
              <a:rPr lang="en-GB" dirty="0"/>
              <a:t> Loan of £100,000 for additional Play Equipment and Skate Park</a:t>
            </a:r>
          </a:p>
          <a:p>
            <a:r>
              <a:rPr lang="en-GB" dirty="0"/>
              <a:t>Community Centre completed December 2013</a:t>
            </a:r>
          </a:p>
          <a:p>
            <a:r>
              <a:rPr lang="en-GB" dirty="0"/>
              <a:t>Cost of Build £1.4 million + £100,000 for the Play Area and Skate Park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89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A60B-D80C-4613-A510-A14B4A5C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has been achieved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79CF-D2CF-48C5-8422-1ECD4BA47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fully accessible building with Solar Panels and large Parking Area</a:t>
            </a:r>
          </a:p>
          <a:p>
            <a:r>
              <a:rPr lang="en-GB" dirty="0"/>
              <a:t>Multi Use Hall and stage for up to 240 people seated</a:t>
            </a:r>
          </a:p>
          <a:p>
            <a:r>
              <a:rPr lang="en-GB" dirty="0"/>
              <a:t>Kitchen</a:t>
            </a:r>
          </a:p>
          <a:p>
            <a:r>
              <a:rPr lang="en-GB" dirty="0"/>
              <a:t>2 Meeting Rooms </a:t>
            </a:r>
          </a:p>
          <a:p>
            <a:r>
              <a:rPr lang="en-GB" dirty="0"/>
              <a:t>Café/Bar</a:t>
            </a:r>
          </a:p>
          <a:p>
            <a:r>
              <a:rPr lang="en-GB" dirty="0"/>
              <a:t>4 Sports Changing Rooms and 2 Changing Rooms for Officials</a:t>
            </a:r>
          </a:p>
          <a:p>
            <a:r>
              <a:rPr lang="en-GB" dirty="0"/>
              <a:t>Office Accommodation for the ICA</a:t>
            </a:r>
          </a:p>
          <a:p>
            <a:r>
              <a:rPr lang="en-GB" dirty="0"/>
              <a:t>Office Accommodation for the Parish Council</a:t>
            </a:r>
          </a:p>
          <a:p>
            <a:r>
              <a:rPr lang="en-GB" dirty="0"/>
              <a:t>New Play Area</a:t>
            </a:r>
          </a:p>
          <a:p>
            <a:r>
              <a:rPr lang="en-GB" dirty="0"/>
              <a:t>Skate Park</a:t>
            </a:r>
          </a:p>
        </p:txBody>
      </p:sp>
    </p:spTree>
    <p:extLst>
      <p:ext uri="{BB962C8B-B14F-4D97-AF65-F5344CB8AC3E}">
        <p14:creationId xmlns:p14="http://schemas.microsoft.com/office/powerpoint/2010/main" val="188293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5BDF-F1C5-478D-9A31-23AF8ACF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Skate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AC3F2-6A84-402D-96D2-6B15FAEC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23" y="1364974"/>
            <a:ext cx="7759810" cy="5194852"/>
          </a:xfrm>
        </p:spPr>
      </p:pic>
    </p:spTree>
    <p:extLst>
      <p:ext uri="{BB962C8B-B14F-4D97-AF65-F5344CB8AC3E}">
        <p14:creationId xmlns:p14="http://schemas.microsoft.com/office/powerpoint/2010/main" val="11223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2E10-949E-412F-B105-D06CAC07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we went from this</a:t>
            </a:r>
          </a:p>
        </p:txBody>
      </p:sp>
      <p:pic>
        <p:nvPicPr>
          <p:cNvPr id="2050" name="Picture 2" descr="http://thebeechesisleham.co.uk/wpimages/wpb734a464_0a_06.jpg">
            <a:extLst>
              <a:ext uri="{FF2B5EF4-FFF2-40B4-BE49-F238E27FC236}">
                <a16:creationId xmlns:a16="http://schemas.microsoft.com/office/drawing/2014/main" id="{2AFCE6E0-758B-46D7-A702-D7AAF0A1A7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1659988"/>
            <a:ext cx="7061982" cy="48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1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7867-9E7A-4DDE-8300-EE4EFBCD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Play Area</a:t>
            </a:r>
          </a:p>
        </p:txBody>
      </p:sp>
      <p:pic>
        <p:nvPicPr>
          <p:cNvPr id="4" name="Picture 4" descr="http://www.thebeechesisleham.co.uk/Galleries/The%20Centre%20in%20pictures/slides/DSC_5939.JPG">
            <a:extLst>
              <a:ext uri="{FF2B5EF4-FFF2-40B4-BE49-F238E27FC236}">
                <a16:creationId xmlns:a16="http://schemas.microsoft.com/office/drawing/2014/main" id="{33AD0BFD-8133-4E70-AE12-EE3D029FB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9" y="1392702"/>
            <a:ext cx="7621088" cy="51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4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603E-7366-46CE-B51E-DEE86A4B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BEECHES</a:t>
            </a:r>
          </a:p>
        </p:txBody>
      </p:sp>
      <p:pic>
        <p:nvPicPr>
          <p:cNvPr id="12290" name="Picture 2" descr="http://www.thebeechesisleham.co.uk/Galleries/The%20Centre%20in%20pictures/slides/DSC_5898aa.jpg">
            <a:extLst>
              <a:ext uri="{FF2B5EF4-FFF2-40B4-BE49-F238E27FC236}">
                <a16:creationId xmlns:a16="http://schemas.microsoft.com/office/drawing/2014/main" id="{76ADBD33-1F86-4B52-94C9-B58BE2DDF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377440"/>
            <a:ext cx="8596312" cy="37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6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A4A1-EBDE-418B-B9E5-2BA92DCF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Our Hall</a:t>
            </a:r>
          </a:p>
        </p:txBody>
      </p:sp>
      <p:pic>
        <p:nvPicPr>
          <p:cNvPr id="2050" name="Picture 2" descr="http://www.thebeechesisleham.co.uk/Galleries/The%20Beeches%20Open%20Weekend%2014-15%20Dec%202013/slides/IMG_7380.jpg">
            <a:extLst>
              <a:ext uri="{FF2B5EF4-FFF2-40B4-BE49-F238E27FC236}">
                <a16:creationId xmlns:a16="http://schemas.microsoft.com/office/drawing/2014/main" id="{16DE1262-C366-463D-9F26-3D6572EC1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1" y="2222695"/>
            <a:ext cx="4773238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urling">
            <a:extLst>
              <a:ext uri="{FF2B5EF4-FFF2-40B4-BE49-F238E27FC236}">
                <a16:creationId xmlns:a16="http://schemas.microsoft.com/office/drawing/2014/main" id="{1F51BBE6-7EE0-45C8-8DDD-60771454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4" y="2222695"/>
            <a:ext cx="3742006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8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37EE-0C17-4AF6-9135-1A0F70A3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05" y="637735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Café / Bar</a:t>
            </a:r>
          </a:p>
        </p:txBody>
      </p:sp>
      <p:pic>
        <p:nvPicPr>
          <p:cNvPr id="4098" name="Picture 2" descr="http://www.thebeechesisleham.co.uk/Galleries/The%20Centre%20in%20pictures/slides/DSC_5044.JPG">
            <a:extLst>
              <a:ext uri="{FF2B5EF4-FFF2-40B4-BE49-F238E27FC236}">
                <a16:creationId xmlns:a16="http://schemas.microsoft.com/office/drawing/2014/main" id="{C5BE5FFE-A67D-4FEB-8C71-88F1A8742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11" y="2278967"/>
            <a:ext cx="4350179" cy="3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ebeechesisleham.co.uk/Galleries/The%20Beeches%20Open%20Weekend%2014-15%20Dec%202013/slides/IMG_7354.jpg">
            <a:extLst>
              <a:ext uri="{FF2B5EF4-FFF2-40B4-BE49-F238E27FC236}">
                <a16:creationId xmlns:a16="http://schemas.microsoft.com/office/drawing/2014/main" id="{9E5C0919-FDCD-445C-B506-54B13D37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5" y="2278968"/>
            <a:ext cx="4569915" cy="3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3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5B32-BA59-4DD5-98C1-B12E0CA8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Kitchen</a:t>
            </a:r>
          </a:p>
        </p:txBody>
      </p:sp>
      <p:pic>
        <p:nvPicPr>
          <p:cNvPr id="5122" name="Picture 2" descr="http://www.thebeechesisleham.co.uk/Galleries/The%20Centre%20in%20pictures/slides/DSC_5007.JPG">
            <a:extLst>
              <a:ext uri="{FF2B5EF4-FFF2-40B4-BE49-F238E27FC236}">
                <a16:creationId xmlns:a16="http://schemas.microsoft.com/office/drawing/2014/main" id="{1606B605-2FC0-4782-8E27-A88F86C932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3" y="2160588"/>
            <a:ext cx="579499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4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F91B-DCB6-461A-9936-55810429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MEETING ROOMS</a:t>
            </a:r>
          </a:p>
        </p:txBody>
      </p:sp>
      <p:pic>
        <p:nvPicPr>
          <p:cNvPr id="6148" name="Picture 4" descr="http://www.thebeechesisleham.co.uk/Galleries/The%20Centre%20in%20pictures/slides/DSC_5977.JPG">
            <a:extLst>
              <a:ext uri="{FF2B5EF4-FFF2-40B4-BE49-F238E27FC236}">
                <a16:creationId xmlns:a16="http://schemas.microsoft.com/office/drawing/2014/main" id="{A568F17C-61AD-48C3-A4E1-29BDCF64F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3" y="2160588"/>
            <a:ext cx="579499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9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36CA-A2CA-4F29-A447-F22C40B1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B739-6852-4CC9-ABE6-7F98F92E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Donations </a:t>
            </a:r>
          </a:p>
          <a:p>
            <a:r>
              <a:rPr lang="en-GB" sz="2400" dirty="0"/>
              <a:t>Fund Raising</a:t>
            </a:r>
          </a:p>
          <a:p>
            <a:r>
              <a:rPr lang="en-GB" sz="2400" dirty="0"/>
              <a:t>Grants</a:t>
            </a:r>
          </a:p>
          <a:p>
            <a:r>
              <a:rPr lang="en-GB" sz="2400" dirty="0"/>
              <a:t>Receipts from Land Sale</a:t>
            </a:r>
          </a:p>
          <a:p>
            <a:r>
              <a:rPr lang="en-GB" sz="2400" dirty="0"/>
              <a:t>Section106 Monies</a:t>
            </a:r>
          </a:p>
          <a:p>
            <a:r>
              <a:rPr lang="en-GB" sz="2400" dirty="0"/>
              <a:t>Parish Council Reserves</a:t>
            </a:r>
          </a:p>
          <a:p>
            <a:r>
              <a:rPr lang="en-GB" sz="2400" dirty="0"/>
              <a:t>Loan from Public Works Loan Board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86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8436-41FA-41BC-901B-26F430D3B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B6F7-7F1B-4D70-B02E-C9BBFDD38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Parish Council maintains the fabric of the building, The Beeches, and leases it to the ICA</a:t>
            </a:r>
          </a:p>
          <a:p>
            <a:r>
              <a:rPr lang="en-GB" sz="2400" dirty="0"/>
              <a:t>ICA charges users with preferential rates for Village Groups and Residents</a:t>
            </a:r>
          </a:p>
          <a:p>
            <a:r>
              <a:rPr lang="en-GB" sz="2400" dirty="0"/>
              <a:t>Parish Council retains responsibility for the Rec and other facilities</a:t>
            </a:r>
          </a:p>
          <a:p>
            <a:r>
              <a:rPr lang="en-GB" sz="2400" dirty="0"/>
              <a:t>The Beeches operating on a Break Even basis</a:t>
            </a:r>
          </a:p>
          <a:p>
            <a:r>
              <a:rPr lang="en-GB" sz="2400" dirty="0"/>
              <a:t>Parish Council Precept £95k pa, including loan repayments</a:t>
            </a:r>
          </a:p>
          <a:p>
            <a:r>
              <a:rPr lang="en-GB" sz="2400" dirty="0"/>
              <a:t>Parish Council repayments for PWLB loan = £38k pa</a:t>
            </a:r>
          </a:p>
          <a:p>
            <a:r>
              <a:rPr lang="en-GB" sz="2400" dirty="0"/>
              <a:t>Cost of Loan repayments per dwelling = 70p per week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11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2749-3E78-416E-A8FF-753EF126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9D78-EFD5-4C19-993C-1A819247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9"/>
            <a:ext cx="8596668" cy="4345084"/>
          </a:xfrm>
        </p:spPr>
        <p:txBody>
          <a:bodyPr>
            <a:noAutofit/>
          </a:bodyPr>
          <a:lstStyle/>
          <a:p>
            <a:r>
              <a:rPr lang="en-GB" sz="2400" dirty="0"/>
              <a:t>Value of a clear vision and continued commitment to it</a:t>
            </a:r>
          </a:p>
          <a:p>
            <a:r>
              <a:rPr lang="en-GB" sz="2400" dirty="0"/>
              <a:t>Build and Evidence Community Support</a:t>
            </a:r>
          </a:p>
          <a:p>
            <a:r>
              <a:rPr lang="en-GB" sz="2400" dirty="0"/>
              <a:t>Strong and dedicated Volunteers with lots of energy</a:t>
            </a:r>
          </a:p>
          <a:p>
            <a:r>
              <a:rPr lang="en-GB" sz="2400" dirty="0"/>
              <a:t>Be prepared for set backs</a:t>
            </a:r>
          </a:p>
          <a:p>
            <a:endParaRPr lang="en-GB" sz="2400" dirty="0"/>
          </a:p>
          <a:p>
            <a:r>
              <a:rPr lang="en-GB" sz="2400" dirty="0"/>
              <a:t>We still need to:</a:t>
            </a:r>
          </a:p>
          <a:p>
            <a:r>
              <a:rPr lang="en-GB" sz="2400" dirty="0"/>
              <a:t>Surface the Car park</a:t>
            </a:r>
          </a:p>
          <a:p>
            <a:r>
              <a:rPr lang="en-GB" sz="2400" dirty="0"/>
              <a:t>Develop a garden and </a:t>
            </a:r>
          </a:p>
          <a:p>
            <a:r>
              <a:rPr lang="en-GB" sz="2400" dirty="0"/>
              <a:t>Encourage even greater use of the facilities</a:t>
            </a:r>
          </a:p>
        </p:txBody>
      </p:sp>
    </p:spTree>
    <p:extLst>
      <p:ext uri="{BB962C8B-B14F-4D97-AF65-F5344CB8AC3E}">
        <p14:creationId xmlns:p14="http://schemas.microsoft.com/office/powerpoint/2010/main" val="3069263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034E-4343-43AB-9665-C5D8E782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/>
          <a:lstStyle/>
          <a:p>
            <a:pPr algn="ctr"/>
            <a:r>
              <a:rPr lang="en-GB" dirty="0"/>
              <a:t>The Benefits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9BD9-2584-48D0-AB7F-938D4AF9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497"/>
            <a:ext cx="8596668" cy="4543866"/>
          </a:xfrm>
        </p:spPr>
        <p:txBody>
          <a:bodyPr>
            <a:noAutofit/>
          </a:bodyPr>
          <a:lstStyle/>
          <a:p>
            <a:r>
              <a:rPr lang="en-GB" sz="2000" dirty="0"/>
              <a:t>A Building and Facilities Accessible to All</a:t>
            </a:r>
          </a:p>
          <a:p>
            <a:r>
              <a:rPr lang="en-GB" sz="2000" dirty="0"/>
              <a:t>Owned by the Parish Council and managed by the </a:t>
            </a:r>
            <a:r>
              <a:rPr lang="en-GB" sz="2000" dirty="0" err="1"/>
              <a:t>Isleham</a:t>
            </a:r>
            <a:r>
              <a:rPr lang="en-GB" sz="2000" dirty="0"/>
              <a:t> Community Association</a:t>
            </a:r>
          </a:p>
          <a:p>
            <a:r>
              <a:rPr lang="en-GB" sz="2000" dirty="0"/>
              <a:t>Run by paid and volunteer staff </a:t>
            </a:r>
          </a:p>
          <a:p>
            <a:r>
              <a:rPr lang="en-GB" sz="2000" dirty="0"/>
              <a:t>Operating on a break even basis </a:t>
            </a:r>
          </a:p>
          <a:p>
            <a:r>
              <a:rPr lang="en-GB" sz="2000" dirty="0"/>
              <a:t>A venue catering for large and small Receptions, Parties and  Events</a:t>
            </a:r>
          </a:p>
          <a:p>
            <a:r>
              <a:rPr lang="en-GB" sz="2000" dirty="0"/>
              <a:t>A  good space for Village Groups, Organisations and Individuals to meet</a:t>
            </a:r>
          </a:p>
          <a:p>
            <a:r>
              <a:rPr lang="en-GB" sz="2000" dirty="0"/>
              <a:t>Increased number and range of activities available and maintained</a:t>
            </a:r>
          </a:p>
          <a:p>
            <a:r>
              <a:rPr lang="en-GB" sz="2000" dirty="0"/>
              <a:t>Higher levels of participation in village activities</a:t>
            </a:r>
          </a:p>
          <a:p>
            <a:r>
              <a:rPr lang="en-GB" sz="2000" dirty="0"/>
              <a:t>Improved play facilities for the younger local people </a:t>
            </a:r>
          </a:p>
        </p:txBody>
      </p:sp>
    </p:spTree>
    <p:extLst>
      <p:ext uri="{BB962C8B-B14F-4D97-AF65-F5344CB8AC3E}">
        <p14:creationId xmlns:p14="http://schemas.microsoft.com/office/powerpoint/2010/main" val="293160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55EA-C3DA-4B96-B87B-C4FA8D5C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This</a:t>
            </a:r>
          </a:p>
        </p:txBody>
      </p:sp>
      <p:pic>
        <p:nvPicPr>
          <p:cNvPr id="1026" name="Picture 2" descr="http://thebeechesisleham.co.uk/wpimages/wp391a903e_0a_06.jpg">
            <a:extLst>
              <a:ext uri="{FF2B5EF4-FFF2-40B4-BE49-F238E27FC236}">
                <a16:creationId xmlns:a16="http://schemas.microsoft.com/office/drawing/2014/main" id="{74F4CC40-6364-4F20-9AC5-A82EF60D5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1631852"/>
            <a:ext cx="6879101" cy="48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02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beechesisleham.co.uk/wpimages/wp5386df9d_0a_06.jpg">
            <a:extLst>
              <a:ext uri="{FF2B5EF4-FFF2-40B4-BE49-F238E27FC236}">
                <a16:creationId xmlns:a16="http://schemas.microsoft.com/office/drawing/2014/main" id="{310182D0-FC46-4B35-A09D-4A08D60B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8" y="661182"/>
            <a:ext cx="8231057" cy="55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D92D-2A14-43A8-A78E-3DCCB605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9D8C-3DA8-45DC-BF83-1FE2C29EF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643" y="1716259"/>
            <a:ext cx="5331656" cy="5141742"/>
          </a:xfrm>
        </p:spPr>
      </p:pic>
    </p:spTree>
    <p:extLst>
      <p:ext uri="{BB962C8B-B14F-4D97-AF65-F5344CB8AC3E}">
        <p14:creationId xmlns:p14="http://schemas.microsoft.com/office/powerpoint/2010/main" val="58429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480E-65CA-4B49-A4E3-7CA120F9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And This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5B6BD-7E3A-426C-A182-B839D34DD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650" y="1561530"/>
            <a:ext cx="6569612" cy="4927210"/>
          </a:xfrm>
        </p:spPr>
      </p:pic>
    </p:spTree>
    <p:extLst>
      <p:ext uri="{BB962C8B-B14F-4D97-AF65-F5344CB8AC3E}">
        <p14:creationId xmlns:p14="http://schemas.microsoft.com/office/powerpoint/2010/main" val="252889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6560-E226-4AF5-9629-79AFC3D5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T0  THIS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066D80B-B602-4BD8-9A63-3B139AA1C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786597"/>
            <a:ext cx="8596312" cy="4557932"/>
          </a:xfrm>
        </p:spPr>
      </p:pic>
    </p:spTree>
    <p:extLst>
      <p:ext uri="{BB962C8B-B14F-4D97-AF65-F5344CB8AC3E}">
        <p14:creationId xmlns:p14="http://schemas.microsoft.com/office/powerpoint/2010/main" val="216536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DC70-EBF1-4FD8-A0AB-ECE35D80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THIS </a:t>
            </a:r>
          </a:p>
        </p:txBody>
      </p:sp>
      <p:pic>
        <p:nvPicPr>
          <p:cNvPr id="3076" name="Picture 4" descr="http://www.thebeechesisleham.co.uk/Galleries/The%20Centre%20in%20pictures/slides/DSC_5939.JPG">
            <a:extLst>
              <a:ext uri="{FF2B5EF4-FFF2-40B4-BE49-F238E27FC236}">
                <a16:creationId xmlns:a16="http://schemas.microsoft.com/office/drawing/2014/main" id="{9079136B-AFFA-49D5-A152-48CACC812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9" y="1208322"/>
            <a:ext cx="7216726" cy="48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3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603E-7366-46CE-B51E-DEE86A4B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AND THIS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BD8B2-64C4-4AA5-AC65-D8A75D45D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988" y="1561513"/>
            <a:ext cx="7109845" cy="4797083"/>
          </a:xfrm>
        </p:spPr>
      </p:pic>
    </p:spTree>
    <p:extLst>
      <p:ext uri="{BB962C8B-B14F-4D97-AF65-F5344CB8AC3E}">
        <p14:creationId xmlns:p14="http://schemas.microsoft.com/office/powerpoint/2010/main" val="91989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073C-EAED-47FB-A028-70FAD04A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Isleham</a:t>
            </a:r>
            <a:r>
              <a:rPr lang="en-GB" dirty="0"/>
              <a:t> Our Village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988C75-F194-408C-8284-8E7A3DAF4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983" y="1645919"/>
            <a:ext cx="7090116" cy="4726745"/>
          </a:xfrm>
        </p:spPr>
      </p:pic>
    </p:spTree>
    <p:extLst>
      <p:ext uri="{BB962C8B-B14F-4D97-AF65-F5344CB8AC3E}">
        <p14:creationId xmlns:p14="http://schemas.microsoft.com/office/powerpoint/2010/main" val="13192195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2182</TotalTime>
  <Words>713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Facet</vt:lpstr>
      <vt:lpstr>ISLEHAM  IMPROVING OUR COMMUNITY FACILITIES </vt:lpstr>
      <vt:lpstr>How we went from this</vt:lpstr>
      <vt:lpstr>This</vt:lpstr>
      <vt:lpstr>This</vt:lpstr>
      <vt:lpstr>And This</vt:lpstr>
      <vt:lpstr>T0  THIS</vt:lpstr>
      <vt:lpstr>THIS </vt:lpstr>
      <vt:lpstr>AND THIS</vt:lpstr>
      <vt:lpstr>Isleham Our Village </vt:lpstr>
      <vt:lpstr>Isleham Our Village</vt:lpstr>
      <vt:lpstr>Isleham Our Village</vt:lpstr>
      <vt:lpstr>The Priory</vt:lpstr>
      <vt:lpstr>Need for New Facilities</vt:lpstr>
      <vt:lpstr>The Vision</vt:lpstr>
      <vt:lpstr>The First Steps 2006 -2008</vt:lpstr>
      <vt:lpstr>Moving Forward 2009 -2012</vt:lpstr>
      <vt:lpstr>Nearly There 2012 - 2013</vt:lpstr>
      <vt:lpstr>What has been achieved</vt:lpstr>
      <vt:lpstr>The Skate Park</vt:lpstr>
      <vt:lpstr>The Play Area</vt:lpstr>
      <vt:lpstr>THE BEECHES</vt:lpstr>
      <vt:lpstr>Our Hall</vt:lpstr>
      <vt:lpstr>Café / Bar</vt:lpstr>
      <vt:lpstr>Kitchen</vt:lpstr>
      <vt:lpstr>MEETING ROOMS</vt:lpstr>
      <vt:lpstr>FUNDING</vt:lpstr>
      <vt:lpstr>Costs</vt:lpstr>
      <vt:lpstr>Learning</vt:lpstr>
      <vt:lpstr>The Benefits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our Community Facilities up to date</dc:title>
  <dc:creator>Emily</dc:creator>
  <cp:lastModifiedBy>Emily</cp:lastModifiedBy>
  <cp:revision>43</cp:revision>
  <dcterms:created xsi:type="dcterms:W3CDTF">2017-09-25T15:13:03Z</dcterms:created>
  <dcterms:modified xsi:type="dcterms:W3CDTF">2017-10-02T12:00:17Z</dcterms:modified>
</cp:coreProperties>
</file>