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75" r:id="rId4"/>
    <p:sldId id="257" r:id="rId5"/>
    <p:sldId id="277" r:id="rId6"/>
    <p:sldId id="303" r:id="rId7"/>
    <p:sldId id="305" r:id="rId8"/>
    <p:sldId id="278" r:id="rId9"/>
    <p:sldId id="269" r:id="rId10"/>
    <p:sldId id="270" r:id="rId11"/>
    <p:sldId id="265" r:id="rId12"/>
    <p:sldId id="276" r:id="rId13"/>
    <p:sldId id="279" r:id="rId14"/>
    <p:sldId id="280" r:id="rId15"/>
    <p:sldId id="273" r:id="rId16"/>
    <p:sldId id="263" r:id="rId17"/>
    <p:sldId id="264" r:id="rId18"/>
    <p:sldId id="281" r:id="rId19"/>
    <p:sldId id="258" r:id="rId20"/>
    <p:sldId id="274"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5" r:id="rId34"/>
    <p:sldId id="296" r:id="rId35"/>
    <p:sldId id="261" r:id="rId36"/>
    <p:sldId id="297" r:id="rId37"/>
    <p:sldId id="298" r:id="rId38"/>
    <p:sldId id="299" r:id="rId39"/>
    <p:sldId id="300" r:id="rId40"/>
    <p:sldId id="304" r:id="rId41"/>
    <p:sldId id="266" r:id="rId42"/>
    <p:sldId id="260" r:id="rId43"/>
    <p:sldId id="307" r:id="rId44"/>
    <p:sldId id="306" r:id="rId45"/>
    <p:sldId id="267" r:id="rId46"/>
    <p:sldId id="268" r:id="rId47"/>
    <p:sldId id="272" r:id="rId48"/>
    <p:sldId id="301" r:id="rId49"/>
    <p:sldId id="294" r:id="rId50"/>
    <p:sldId id="30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qua77@gmail.com" initials="c" lastIdx="1" clrIdx="0">
    <p:extLst>
      <p:ext uri="{19B8F6BF-5375-455C-9EA6-DF929625EA0E}">
        <p15:presenceInfo xmlns:p15="http://schemas.microsoft.com/office/powerpoint/2012/main" userId="14d11565301b1f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83" autoAdjust="0"/>
    <p:restoredTop sz="94660"/>
  </p:normalViewPr>
  <p:slideViewPr>
    <p:cSldViewPr snapToGrid="0">
      <p:cViewPr varScale="1">
        <p:scale>
          <a:sx n="74" d="100"/>
          <a:sy n="74" d="100"/>
        </p:scale>
        <p:origin x="4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9-29T20:12:06.158" idx="1">
    <p:pos x="10" y="10"/>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D2B71BE-02DE-4CE1-98C5-0FC63B4A210D}"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392279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2B71BE-02DE-4CE1-98C5-0FC63B4A210D}"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3609895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2B71BE-02DE-4CE1-98C5-0FC63B4A210D}"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1843139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2B71BE-02DE-4CE1-98C5-0FC63B4A210D}"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14792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2B71BE-02DE-4CE1-98C5-0FC63B4A210D}" type="datetimeFigureOut">
              <a:rPr lang="en-GB" smtClean="0"/>
              <a:t>27/09/2017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3488487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D2B71BE-02DE-4CE1-98C5-0FC63B4A210D}" type="datetimeFigureOut">
              <a:rPr lang="en-GB" smtClean="0"/>
              <a:t>27/09/2017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243771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D2B71BE-02DE-4CE1-98C5-0FC63B4A210D}" type="datetimeFigureOut">
              <a:rPr lang="en-GB" smtClean="0"/>
              <a:t>27/09/2017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3881642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D2B71BE-02DE-4CE1-98C5-0FC63B4A210D}" type="datetimeFigureOut">
              <a:rPr lang="en-GB" smtClean="0"/>
              <a:t>27/09/2017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324260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B71BE-02DE-4CE1-98C5-0FC63B4A210D}" type="datetimeFigureOut">
              <a:rPr lang="en-GB" smtClean="0"/>
              <a:t>27/09/2017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399337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2B71BE-02DE-4CE1-98C5-0FC63B4A210D}" type="datetimeFigureOut">
              <a:rPr lang="en-GB" smtClean="0"/>
              <a:t>27/09/2017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5771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2B71BE-02DE-4CE1-98C5-0FC63B4A210D}" type="datetimeFigureOut">
              <a:rPr lang="en-GB" smtClean="0"/>
              <a:t>27/09/2017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32ACF-54D9-4F97-8C79-30FECCC486A9}" type="slidenum">
              <a:rPr lang="en-GB" smtClean="0"/>
              <a:t>‹#›</a:t>
            </a:fld>
            <a:endParaRPr lang="en-GB"/>
          </a:p>
        </p:txBody>
      </p:sp>
    </p:spTree>
    <p:extLst>
      <p:ext uri="{BB962C8B-B14F-4D97-AF65-F5344CB8AC3E}">
        <p14:creationId xmlns:p14="http://schemas.microsoft.com/office/powerpoint/2010/main" val="36695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BAD3E4"/>
            </a:gs>
            <a:gs pos="17000">
              <a:srgbClr val="BFD3DC"/>
            </a:gs>
            <a:gs pos="31000">
              <a:srgbClr val="C3D3D5"/>
            </a:gs>
            <a:gs pos="47000">
              <a:srgbClr val="C8D4CB"/>
            </a:gs>
            <a:gs pos="83000">
              <a:schemeClr val="accent6">
                <a:lumMod val="60000"/>
                <a:lumOff val="40000"/>
              </a:schemeClr>
            </a:gs>
            <a:gs pos="67000">
              <a:schemeClr val="accent4">
                <a:lumMod val="40000"/>
                <a:lumOff val="60000"/>
              </a:schemeClr>
            </a:gs>
            <a:gs pos="0">
              <a:schemeClr val="accent1">
                <a:lumMod val="60000"/>
                <a:lumOff val="40000"/>
              </a:schemeClr>
            </a:gs>
            <a:gs pos="0">
              <a:schemeClr val="accent1">
                <a:lumMod val="45000"/>
                <a:lumOff val="55000"/>
              </a:schemeClr>
            </a:gs>
            <a:gs pos="0">
              <a:schemeClr val="accent1">
                <a:lumMod val="45000"/>
                <a:lumOff val="55000"/>
              </a:schemeClr>
            </a:gs>
            <a:gs pos="99000">
              <a:schemeClr val="accent6">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B71BE-02DE-4CE1-98C5-0FC63B4A210D}" type="datetimeFigureOut">
              <a:rPr lang="en-GB" smtClean="0"/>
              <a:t>27/09/2017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32ACF-54D9-4F97-8C79-30FECCC486A9}" type="slidenum">
              <a:rPr lang="en-GB" smtClean="0"/>
              <a:t>‹#›</a:t>
            </a:fld>
            <a:endParaRPr lang="en-GB"/>
          </a:p>
        </p:txBody>
      </p:sp>
    </p:spTree>
    <p:extLst>
      <p:ext uri="{BB962C8B-B14F-4D97-AF65-F5344CB8AC3E}">
        <p14:creationId xmlns:p14="http://schemas.microsoft.com/office/powerpoint/2010/main" val="3960654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t>Project to remodel and extend Soham Pavilion</a:t>
            </a:r>
            <a:endParaRPr lang="en-GB" b="1" dirty="0"/>
          </a:p>
        </p:txBody>
      </p:sp>
      <p:sp>
        <p:nvSpPr>
          <p:cNvPr id="3" name="Subtitle 2"/>
          <p:cNvSpPr>
            <a:spLocks noGrp="1"/>
          </p:cNvSpPr>
          <p:nvPr>
            <p:ph type="subTitle" idx="1"/>
          </p:nvPr>
        </p:nvSpPr>
        <p:spPr/>
        <p:txBody>
          <a:bodyPr/>
          <a:lstStyle/>
          <a:p>
            <a:r>
              <a:rPr lang="en-GB" b="1" dirty="0" smtClean="0"/>
              <a:t>By </a:t>
            </a:r>
          </a:p>
          <a:p>
            <a:r>
              <a:rPr lang="en-GB" b="1" dirty="0" smtClean="0"/>
              <a:t>Rosemary Aitchison</a:t>
            </a:r>
          </a:p>
          <a:p>
            <a:r>
              <a:rPr lang="en-GB" b="1" dirty="0" smtClean="0"/>
              <a:t>Soham Town Council</a:t>
            </a:r>
            <a:endParaRPr lang="en-GB" b="1" dirty="0"/>
          </a:p>
        </p:txBody>
      </p:sp>
    </p:spTree>
    <p:extLst>
      <p:ext uri="{BB962C8B-B14F-4D97-AF65-F5344CB8AC3E}">
        <p14:creationId xmlns:p14="http://schemas.microsoft.com/office/powerpoint/2010/main" val="3468093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400050"/>
            <a:ext cx="8796807" cy="5864538"/>
          </a:xfrm>
          <a:prstGeom prst="rect">
            <a:avLst/>
          </a:prstGeom>
        </p:spPr>
      </p:pic>
      <p:sp>
        <p:nvSpPr>
          <p:cNvPr id="3" name="TextBox 2"/>
          <p:cNvSpPr txBox="1"/>
          <p:nvPr/>
        </p:nvSpPr>
        <p:spPr>
          <a:xfrm>
            <a:off x="1866900" y="5618257"/>
            <a:ext cx="4778062" cy="646331"/>
          </a:xfrm>
          <a:prstGeom prst="rect">
            <a:avLst/>
          </a:prstGeom>
          <a:solidFill>
            <a:schemeClr val="bg1"/>
          </a:solidFill>
        </p:spPr>
        <p:txBody>
          <a:bodyPr wrap="square" rtlCol="0">
            <a:spAutoFit/>
          </a:bodyPr>
          <a:lstStyle/>
          <a:p>
            <a:pPr algn="ctr"/>
            <a:r>
              <a:rPr lang="en-GB" b="1" dirty="0" smtClean="0"/>
              <a:t>Additional view of the back building behind which is the tractor shed and fuel tank</a:t>
            </a:r>
            <a:endParaRPr lang="en-GB" b="1" dirty="0"/>
          </a:p>
        </p:txBody>
      </p:sp>
    </p:spTree>
    <p:extLst>
      <p:ext uri="{BB962C8B-B14F-4D97-AF65-F5344CB8AC3E}">
        <p14:creationId xmlns:p14="http://schemas.microsoft.com/office/powerpoint/2010/main" val="2801988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993" y="434662"/>
            <a:ext cx="9167850" cy="6009426"/>
          </a:xfrm>
          <a:prstGeom prst="rect">
            <a:avLst/>
          </a:prstGeom>
        </p:spPr>
      </p:pic>
      <p:sp>
        <p:nvSpPr>
          <p:cNvPr id="4" name="TextBox 3"/>
          <p:cNvSpPr txBox="1"/>
          <p:nvPr/>
        </p:nvSpPr>
        <p:spPr>
          <a:xfrm>
            <a:off x="1724993" y="5520758"/>
            <a:ext cx="3837905" cy="923330"/>
          </a:xfrm>
          <a:prstGeom prst="rect">
            <a:avLst/>
          </a:prstGeom>
          <a:solidFill>
            <a:schemeClr val="bg1"/>
          </a:solidFill>
        </p:spPr>
        <p:txBody>
          <a:bodyPr wrap="square" rtlCol="0">
            <a:spAutoFit/>
          </a:bodyPr>
          <a:lstStyle/>
          <a:p>
            <a:pPr algn="ctr"/>
            <a:r>
              <a:rPr lang="en-GB" b="1" dirty="0" smtClean="0"/>
              <a:t>Roadway to the Pavilion across the Recreation Ground which is lit but has no footpath</a:t>
            </a:r>
            <a:endParaRPr lang="en-GB" b="1" dirty="0"/>
          </a:p>
        </p:txBody>
      </p:sp>
    </p:spTree>
    <p:extLst>
      <p:ext uri="{BB962C8B-B14F-4D97-AF65-F5344CB8AC3E}">
        <p14:creationId xmlns:p14="http://schemas.microsoft.com/office/powerpoint/2010/main" val="803822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6113" y="285751"/>
            <a:ext cx="8915200" cy="5835626"/>
          </a:xfrm>
          <a:prstGeom prst="rect">
            <a:avLst/>
          </a:prstGeom>
        </p:spPr>
      </p:pic>
      <p:sp>
        <p:nvSpPr>
          <p:cNvPr id="3" name="TextBox 2"/>
          <p:cNvSpPr txBox="1"/>
          <p:nvPr/>
        </p:nvSpPr>
        <p:spPr>
          <a:xfrm>
            <a:off x="1586113" y="5475046"/>
            <a:ext cx="3357562" cy="646331"/>
          </a:xfrm>
          <a:prstGeom prst="rect">
            <a:avLst/>
          </a:prstGeom>
          <a:solidFill>
            <a:schemeClr val="bg1"/>
          </a:solidFill>
        </p:spPr>
        <p:txBody>
          <a:bodyPr wrap="square" rtlCol="0">
            <a:spAutoFit/>
          </a:bodyPr>
          <a:lstStyle/>
          <a:p>
            <a:pPr algn="ctr"/>
            <a:r>
              <a:rPr lang="en-GB" b="1" dirty="0" smtClean="0"/>
              <a:t>Poor access for both vehicles and pedestrians</a:t>
            </a:r>
            <a:endParaRPr lang="en-GB" b="1" dirty="0"/>
          </a:p>
        </p:txBody>
      </p:sp>
    </p:spTree>
    <p:extLst>
      <p:ext uri="{BB962C8B-B14F-4D97-AF65-F5344CB8AC3E}">
        <p14:creationId xmlns:p14="http://schemas.microsoft.com/office/powerpoint/2010/main" val="1590761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4675" y="2028825"/>
            <a:ext cx="6200775" cy="267765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2400" b="1" dirty="0" smtClean="0"/>
              <a:t>We prepared a brief from our discussions which would inform a feasibility study.</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smtClean="0"/>
              <a:t>This was sent to three local firms of architects who had been recommended to us</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smtClean="0"/>
              <a:t>They were asked to reply by July 2008</a:t>
            </a:r>
            <a:endParaRPr lang="en-GB" sz="2400" b="1" dirty="0"/>
          </a:p>
        </p:txBody>
      </p:sp>
    </p:spTree>
    <p:extLst>
      <p:ext uri="{BB962C8B-B14F-4D97-AF65-F5344CB8AC3E}">
        <p14:creationId xmlns:p14="http://schemas.microsoft.com/office/powerpoint/2010/main" val="2809322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2212" y="1528763"/>
            <a:ext cx="7862888" cy="378565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2400" b="1" dirty="0" smtClean="0"/>
              <a:t>We finally chose the design suggested by </a:t>
            </a:r>
            <a:r>
              <a:rPr lang="en-GB" sz="2400" b="1" dirty="0" err="1" smtClean="0"/>
              <a:t>Archial</a:t>
            </a:r>
            <a:r>
              <a:rPr lang="en-GB" sz="2400" b="1" dirty="0" smtClean="0"/>
              <a:t> whose architect was George Wright.</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smtClean="0"/>
              <a:t>The plans included keeping some of the special interior features in the Pavilion.  The access to the Recreation Ground and the car parking would also be improved.</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smtClean="0"/>
              <a:t>The cost of the feasibility study was £50k and the estimated cost for the project was £1.4million</a:t>
            </a:r>
          </a:p>
          <a:p>
            <a:endParaRPr lang="en-GB" sz="2400" dirty="0"/>
          </a:p>
        </p:txBody>
      </p:sp>
    </p:spTree>
    <p:extLst>
      <p:ext uri="{BB962C8B-B14F-4D97-AF65-F5344CB8AC3E}">
        <p14:creationId xmlns:p14="http://schemas.microsoft.com/office/powerpoint/2010/main" val="1440788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009" y="109040"/>
            <a:ext cx="9504608" cy="6284652"/>
          </a:xfrm>
          <a:prstGeom prst="rect">
            <a:avLst/>
          </a:prstGeom>
        </p:spPr>
      </p:pic>
      <p:sp>
        <p:nvSpPr>
          <p:cNvPr id="4" name="TextBox 3"/>
          <p:cNvSpPr txBox="1"/>
          <p:nvPr/>
        </p:nvSpPr>
        <p:spPr>
          <a:xfrm>
            <a:off x="1390918" y="5087155"/>
            <a:ext cx="1931831" cy="1200329"/>
          </a:xfrm>
          <a:prstGeom prst="rect">
            <a:avLst/>
          </a:prstGeom>
          <a:solidFill>
            <a:schemeClr val="bg1"/>
          </a:solidFill>
        </p:spPr>
        <p:txBody>
          <a:bodyPr wrap="square" rtlCol="0">
            <a:spAutoFit/>
          </a:bodyPr>
          <a:lstStyle/>
          <a:p>
            <a:pPr algn="ctr"/>
            <a:r>
              <a:rPr lang="en-GB" b="1" dirty="0" smtClean="0"/>
              <a:t>Lovely tiled fireplace in what was our Council Chamber /office</a:t>
            </a:r>
            <a:endParaRPr lang="en-GB" b="1" dirty="0"/>
          </a:p>
        </p:txBody>
      </p:sp>
    </p:spTree>
    <p:extLst>
      <p:ext uri="{BB962C8B-B14F-4D97-AF65-F5344CB8AC3E}">
        <p14:creationId xmlns:p14="http://schemas.microsoft.com/office/powerpoint/2010/main" val="449182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354" y="90152"/>
            <a:ext cx="9242294" cy="6091512"/>
          </a:xfrm>
          <a:prstGeom prst="rect">
            <a:avLst/>
          </a:prstGeom>
        </p:spPr>
      </p:pic>
      <p:sp>
        <p:nvSpPr>
          <p:cNvPr id="4" name="TextBox 3"/>
          <p:cNvSpPr txBox="1"/>
          <p:nvPr/>
        </p:nvSpPr>
        <p:spPr>
          <a:xfrm>
            <a:off x="1751526" y="5112913"/>
            <a:ext cx="2562896" cy="923330"/>
          </a:xfrm>
          <a:prstGeom prst="rect">
            <a:avLst/>
          </a:prstGeom>
          <a:solidFill>
            <a:schemeClr val="bg1"/>
          </a:solidFill>
        </p:spPr>
        <p:txBody>
          <a:bodyPr wrap="square" rtlCol="0">
            <a:spAutoFit/>
          </a:bodyPr>
          <a:lstStyle/>
          <a:p>
            <a:pPr algn="ctr"/>
            <a:r>
              <a:rPr lang="en-GB" b="1" dirty="0" smtClean="0"/>
              <a:t>Just inside the front door showing the mosaic tiled floor</a:t>
            </a:r>
            <a:endParaRPr lang="en-GB" b="1" dirty="0"/>
          </a:p>
        </p:txBody>
      </p:sp>
    </p:spTree>
    <p:extLst>
      <p:ext uri="{BB962C8B-B14F-4D97-AF65-F5344CB8AC3E}">
        <p14:creationId xmlns:p14="http://schemas.microsoft.com/office/powerpoint/2010/main" val="1689835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389" y="237454"/>
            <a:ext cx="9285225" cy="6175861"/>
          </a:xfrm>
          <a:prstGeom prst="rect">
            <a:avLst/>
          </a:prstGeom>
        </p:spPr>
      </p:pic>
      <p:sp>
        <p:nvSpPr>
          <p:cNvPr id="5" name="TextBox 4"/>
          <p:cNvSpPr txBox="1"/>
          <p:nvPr/>
        </p:nvSpPr>
        <p:spPr>
          <a:xfrm>
            <a:off x="1265389" y="5212986"/>
            <a:ext cx="3425780" cy="1200329"/>
          </a:xfrm>
          <a:prstGeom prst="rect">
            <a:avLst/>
          </a:prstGeom>
          <a:solidFill>
            <a:schemeClr val="bg1"/>
          </a:solidFill>
        </p:spPr>
        <p:txBody>
          <a:bodyPr wrap="square" rtlCol="0">
            <a:spAutoFit/>
          </a:bodyPr>
          <a:lstStyle/>
          <a:p>
            <a:pPr algn="ctr"/>
            <a:r>
              <a:rPr lang="en-GB" b="1" dirty="0" smtClean="0"/>
              <a:t>Part of one of the halls available for letting.  This also had a </a:t>
            </a:r>
            <a:r>
              <a:rPr lang="en-GB" b="1" dirty="0" smtClean="0"/>
              <a:t>moveable screen </a:t>
            </a:r>
            <a:r>
              <a:rPr lang="en-GB" b="1" dirty="0" smtClean="0"/>
              <a:t>to divide it into two smaller rooms</a:t>
            </a:r>
            <a:endParaRPr lang="en-GB" b="1" dirty="0"/>
          </a:p>
        </p:txBody>
      </p:sp>
    </p:spTree>
    <p:extLst>
      <p:ext uri="{BB962C8B-B14F-4D97-AF65-F5344CB8AC3E}">
        <p14:creationId xmlns:p14="http://schemas.microsoft.com/office/powerpoint/2010/main" val="34717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4124" y="1604963"/>
            <a:ext cx="7591425" cy="3785652"/>
          </a:xfrm>
          <a:prstGeom prst="rect">
            <a:avLst/>
          </a:prstGeom>
          <a:solidFill>
            <a:schemeClr val="bg1"/>
          </a:solidFill>
        </p:spPr>
        <p:txBody>
          <a:bodyPr wrap="square" rtlCol="0">
            <a:spAutoFit/>
          </a:bodyPr>
          <a:lstStyle/>
          <a:p>
            <a:r>
              <a:rPr lang="en-GB" sz="2400" b="1" dirty="0" smtClean="0"/>
              <a:t>Following discussions with East </a:t>
            </a:r>
            <a:r>
              <a:rPr lang="en-GB" sz="2400" b="1" dirty="0" err="1" smtClean="0"/>
              <a:t>Cambs</a:t>
            </a:r>
            <a:r>
              <a:rPr lang="en-GB" sz="2400" b="1" dirty="0" smtClean="0"/>
              <a:t> District Council and with Cambridgeshire Acre it became clear we would need to </a:t>
            </a:r>
          </a:p>
          <a:p>
            <a:pPr marL="285750" indent="-285750">
              <a:buFont typeface="Arial" panose="020B0604020202020204" pitchFamily="34" charset="0"/>
              <a:buChar char="•"/>
            </a:pPr>
            <a:r>
              <a:rPr lang="en-GB" sz="2400" b="1" dirty="0" smtClean="0"/>
              <a:t>prepare a business plan,</a:t>
            </a:r>
          </a:p>
          <a:p>
            <a:pPr marL="285750" indent="-285750">
              <a:buFont typeface="Arial" panose="020B0604020202020204" pitchFamily="34" charset="0"/>
              <a:buChar char="•"/>
            </a:pPr>
            <a:r>
              <a:rPr lang="en-GB" sz="2400" b="1" dirty="0" smtClean="0"/>
              <a:t>identify the fees required and</a:t>
            </a:r>
          </a:p>
          <a:p>
            <a:pPr marL="285750" indent="-285750">
              <a:buFont typeface="Arial" panose="020B0604020202020204" pitchFamily="34" charset="0"/>
              <a:buChar char="•"/>
            </a:pPr>
            <a:r>
              <a:rPr lang="en-GB" sz="2400" b="1" dirty="0" smtClean="0"/>
              <a:t>investigate what grant funding we might be able to access. </a:t>
            </a:r>
          </a:p>
          <a:p>
            <a:pPr marL="285750" indent="-285750">
              <a:buFont typeface="Arial" panose="020B0604020202020204" pitchFamily="34" charset="0"/>
              <a:buChar char="•"/>
            </a:pPr>
            <a:endParaRPr lang="en-GB" sz="2400" b="1" dirty="0"/>
          </a:p>
          <a:p>
            <a:r>
              <a:rPr lang="en-GB" sz="2400" b="1" dirty="0" smtClean="0"/>
              <a:t> Also as the Pavilion is in a Conservation area  English Heritage would need to be consulted</a:t>
            </a:r>
            <a:endParaRPr lang="en-GB" sz="2400" b="1" dirty="0"/>
          </a:p>
        </p:txBody>
      </p:sp>
    </p:spTree>
    <p:extLst>
      <p:ext uri="{BB962C8B-B14F-4D97-AF65-F5344CB8AC3E}">
        <p14:creationId xmlns:p14="http://schemas.microsoft.com/office/powerpoint/2010/main" val="406888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802" y="1346780"/>
            <a:ext cx="9552127" cy="3921906"/>
          </a:xfrm>
          <a:prstGeom prst="rect">
            <a:avLst/>
          </a:prstGeom>
        </p:spPr>
      </p:pic>
      <p:sp>
        <p:nvSpPr>
          <p:cNvPr id="5" name="TextBox 4"/>
          <p:cNvSpPr txBox="1"/>
          <p:nvPr/>
        </p:nvSpPr>
        <p:spPr>
          <a:xfrm>
            <a:off x="4938319" y="5633894"/>
            <a:ext cx="2281092" cy="369332"/>
          </a:xfrm>
          <a:prstGeom prst="rect">
            <a:avLst/>
          </a:prstGeom>
          <a:solidFill>
            <a:schemeClr val="bg1"/>
          </a:solidFill>
        </p:spPr>
        <p:txBody>
          <a:bodyPr wrap="square" rtlCol="0">
            <a:spAutoFit/>
          </a:bodyPr>
          <a:lstStyle/>
          <a:p>
            <a:pPr algn="ctr"/>
            <a:r>
              <a:rPr lang="en-GB" b="1" dirty="0" smtClean="0"/>
              <a:t>The Aspiration</a:t>
            </a:r>
            <a:endParaRPr lang="en-GB" b="1" dirty="0"/>
          </a:p>
        </p:txBody>
      </p:sp>
    </p:spTree>
    <p:extLst>
      <p:ext uri="{BB962C8B-B14F-4D97-AF65-F5344CB8AC3E}">
        <p14:creationId xmlns:p14="http://schemas.microsoft.com/office/powerpoint/2010/main" val="1250989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5867" y="679672"/>
            <a:ext cx="7559075" cy="5344027"/>
          </a:xfrm>
          <a:prstGeom prst="rect">
            <a:avLst/>
          </a:prstGeom>
        </p:spPr>
      </p:pic>
      <p:sp>
        <p:nvSpPr>
          <p:cNvPr id="3" name="TextBox 2"/>
          <p:cNvSpPr txBox="1"/>
          <p:nvPr/>
        </p:nvSpPr>
        <p:spPr>
          <a:xfrm>
            <a:off x="2115867" y="5377368"/>
            <a:ext cx="3640989" cy="646331"/>
          </a:xfrm>
          <a:prstGeom prst="rect">
            <a:avLst/>
          </a:prstGeom>
          <a:solidFill>
            <a:schemeClr val="bg1"/>
          </a:solidFill>
        </p:spPr>
        <p:txBody>
          <a:bodyPr wrap="square" rtlCol="0">
            <a:spAutoFit/>
          </a:bodyPr>
          <a:lstStyle/>
          <a:p>
            <a:pPr algn="ctr"/>
            <a:r>
              <a:rPr lang="en-GB" b="1" dirty="0" smtClean="0"/>
              <a:t>Side view of ‘The Place’</a:t>
            </a:r>
            <a:endParaRPr lang="en-GB" b="1" dirty="0" smtClean="0"/>
          </a:p>
          <a:p>
            <a:pPr algn="ctr"/>
            <a:r>
              <a:rPr lang="en-GB" b="1" dirty="0" smtClean="0"/>
              <a:t>Sold to Soham Town Council in 1929</a:t>
            </a:r>
            <a:endParaRPr lang="en-GB" b="1" dirty="0"/>
          </a:p>
        </p:txBody>
      </p:sp>
    </p:spTree>
    <p:extLst>
      <p:ext uri="{BB962C8B-B14F-4D97-AF65-F5344CB8AC3E}">
        <p14:creationId xmlns:p14="http://schemas.microsoft.com/office/powerpoint/2010/main" val="285800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957" y="-90152"/>
            <a:ext cx="9592389" cy="6858000"/>
          </a:xfrm>
          <a:prstGeom prst="rect">
            <a:avLst/>
          </a:prstGeom>
        </p:spPr>
      </p:pic>
      <p:sp>
        <p:nvSpPr>
          <p:cNvPr id="3" name="Rectangle 2"/>
          <p:cNvSpPr/>
          <p:nvPr/>
        </p:nvSpPr>
        <p:spPr>
          <a:xfrm>
            <a:off x="6091706" y="5844518"/>
            <a:ext cx="3683358" cy="923330"/>
          </a:xfrm>
          <a:prstGeom prst="rect">
            <a:avLst/>
          </a:prstGeom>
          <a:solidFill>
            <a:schemeClr val="bg1"/>
          </a:solidFill>
          <a:ln>
            <a:solidFill>
              <a:schemeClr val="tx1"/>
            </a:solidFill>
          </a:ln>
        </p:spPr>
        <p:txBody>
          <a:bodyPr wrap="square">
            <a:spAutoFit/>
          </a:bodyPr>
          <a:lstStyle/>
          <a:p>
            <a:pPr algn="ctr"/>
            <a:r>
              <a:rPr lang="en-GB" b="1" dirty="0" smtClean="0"/>
              <a:t>Plan showing the remodelling of the actual Pavilion and the addition of a new hall and car park </a:t>
            </a:r>
            <a:endParaRPr lang="en-GB" b="1" dirty="0"/>
          </a:p>
        </p:txBody>
      </p:sp>
    </p:spTree>
    <p:extLst>
      <p:ext uri="{BB962C8B-B14F-4D97-AF65-F5344CB8AC3E}">
        <p14:creationId xmlns:p14="http://schemas.microsoft.com/office/powerpoint/2010/main" val="16762818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0482" y="2545993"/>
            <a:ext cx="6170791" cy="1938992"/>
          </a:xfrm>
          <a:prstGeom prst="rect">
            <a:avLst/>
          </a:prstGeom>
          <a:solidFill>
            <a:schemeClr val="bg1"/>
          </a:solidFill>
        </p:spPr>
        <p:txBody>
          <a:bodyPr wrap="square" rtlCol="0">
            <a:spAutoFit/>
          </a:bodyPr>
          <a:lstStyle/>
          <a:p>
            <a:pPr algn="ctr"/>
            <a:r>
              <a:rPr lang="en-GB" sz="2400" b="1" dirty="0" smtClean="0"/>
              <a:t>In anticipation of our building plans we had increased our precept by 2% in the previous year and so had some money in reserves to cover the estimated cost for pre-development fees</a:t>
            </a:r>
            <a:endParaRPr lang="en-GB" sz="2400" b="1" dirty="0"/>
          </a:p>
        </p:txBody>
      </p:sp>
    </p:spTree>
    <p:extLst>
      <p:ext uri="{BB962C8B-B14F-4D97-AF65-F5344CB8AC3E}">
        <p14:creationId xmlns:p14="http://schemas.microsoft.com/office/powerpoint/2010/main" val="4184794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0363" y="1700212"/>
            <a:ext cx="6729412" cy="3416320"/>
          </a:xfrm>
          <a:prstGeom prst="rect">
            <a:avLst/>
          </a:prstGeom>
          <a:solidFill>
            <a:schemeClr val="bg1"/>
          </a:solidFill>
        </p:spPr>
        <p:txBody>
          <a:bodyPr wrap="square" rtlCol="0">
            <a:spAutoFit/>
          </a:bodyPr>
          <a:lstStyle/>
          <a:p>
            <a:r>
              <a:rPr lang="en-GB" sz="2400" b="1" dirty="0" smtClean="0"/>
              <a:t>We discovered that our architect George Wright had retired but </a:t>
            </a:r>
            <a:r>
              <a:rPr lang="en-GB" sz="2400" b="1" dirty="0" err="1" smtClean="0"/>
              <a:t>Archial</a:t>
            </a:r>
            <a:r>
              <a:rPr lang="en-GB" sz="2400" b="1" dirty="0" smtClean="0"/>
              <a:t> had omitted to inform us.</a:t>
            </a:r>
          </a:p>
          <a:p>
            <a:r>
              <a:rPr lang="en-GB" sz="2400" b="1" dirty="0" smtClean="0"/>
              <a:t>They appointed a new architect to take over the project.  Fortunately Darren </a:t>
            </a:r>
            <a:r>
              <a:rPr lang="en-GB" sz="2400" b="1" dirty="0" err="1" smtClean="0"/>
              <a:t>Heffer</a:t>
            </a:r>
            <a:r>
              <a:rPr lang="en-GB" sz="2400" b="1" dirty="0" smtClean="0"/>
              <a:t> is a local man and partly because of this we were prepared to accept his services.</a:t>
            </a:r>
          </a:p>
          <a:p>
            <a:endParaRPr lang="en-GB" sz="2400" b="1" dirty="0"/>
          </a:p>
          <a:p>
            <a:pPr algn="ctr"/>
            <a:r>
              <a:rPr lang="en-GB" sz="2400" b="1" dirty="0" smtClean="0"/>
              <a:t>Unfortunately this held up the progress of the project.</a:t>
            </a:r>
            <a:endParaRPr lang="en-GB" sz="2400" b="1" dirty="0"/>
          </a:p>
        </p:txBody>
      </p:sp>
    </p:spTree>
    <p:extLst>
      <p:ext uri="{BB962C8B-B14F-4D97-AF65-F5344CB8AC3E}">
        <p14:creationId xmlns:p14="http://schemas.microsoft.com/office/powerpoint/2010/main" val="679462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5950" y="847725"/>
            <a:ext cx="8953500" cy="4893647"/>
          </a:xfrm>
          <a:prstGeom prst="rect">
            <a:avLst/>
          </a:prstGeom>
          <a:solidFill>
            <a:schemeClr val="bg1"/>
          </a:solidFill>
        </p:spPr>
        <p:txBody>
          <a:bodyPr wrap="square" rtlCol="0">
            <a:spAutoFit/>
          </a:bodyPr>
          <a:lstStyle/>
          <a:p>
            <a:r>
              <a:rPr lang="en-GB" sz="2400" b="1" dirty="0" smtClean="0"/>
              <a:t>By mid 2011 Darren had familiarised himself with the project and suggested that he would improve the access and car parking.</a:t>
            </a:r>
          </a:p>
          <a:p>
            <a:r>
              <a:rPr lang="en-GB" sz="2400" b="1" dirty="0" smtClean="0"/>
              <a:t>He also suggested that we reinstate the curved veranda which had been there previously and echo the curve in the construction of the new hall roof.</a:t>
            </a:r>
          </a:p>
          <a:p>
            <a:endParaRPr lang="en-GB" sz="2400" b="1" dirty="0"/>
          </a:p>
          <a:p>
            <a:r>
              <a:rPr lang="en-GB" sz="2400" b="1" dirty="0" smtClean="0"/>
              <a:t>We were also advised to clarify our VAT position. The VAT office informed us that the new build would not attract VAT but the refurbishment would.  The Tax office were not prepared to say how much of the project would attract VAT until the project was finished.</a:t>
            </a:r>
          </a:p>
          <a:p>
            <a:endParaRPr lang="en-GB" sz="2400" b="1" dirty="0"/>
          </a:p>
          <a:p>
            <a:r>
              <a:rPr lang="en-GB" sz="2400" b="1" dirty="0" smtClean="0"/>
              <a:t>This will make the final cost of the project very difficult to determine and will affect how much money we need to raise</a:t>
            </a:r>
            <a:endParaRPr lang="en-GB" sz="2400" b="1" dirty="0"/>
          </a:p>
        </p:txBody>
      </p:sp>
    </p:spTree>
    <p:extLst>
      <p:ext uri="{BB962C8B-B14F-4D97-AF65-F5344CB8AC3E}">
        <p14:creationId xmlns:p14="http://schemas.microsoft.com/office/powerpoint/2010/main" val="2951836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9850" y="719138"/>
            <a:ext cx="7219950" cy="5632311"/>
          </a:xfrm>
          <a:prstGeom prst="rect">
            <a:avLst/>
          </a:prstGeom>
          <a:solidFill>
            <a:schemeClr val="bg1"/>
          </a:solidFill>
        </p:spPr>
        <p:txBody>
          <a:bodyPr wrap="square" rtlCol="0">
            <a:spAutoFit/>
          </a:bodyPr>
          <a:lstStyle/>
          <a:p>
            <a:r>
              <a:rPr lang="en-GB" sz="2400" b="1" dirty="0" smtClean="0"/>
              <a:t>By October 2011 we realised we would need to appoint various consultants in specialist areas</a:t>
            </a:r>
          </a:p>
          <a:p>
            <a:endParaRPr lang="en-GB" sz="2400" b="1" dirty="0"/>
          </a:p>
          <a:p>
            <a:pPr marL="285750" indent="-285750">
              <a:buFont typeface="Arial" panose="020B0604020202020204" pitchFamily="34" charset="0"/>
              <a:buChar char="•"/>
            </a:pPr>
            <a:r>
              <a:rPr lang="en-GB" sz="2400" b="1" dirty="0" smtClean="0"/>
              <a:t>Arboriculture</a:t>
            </a:r>
          </a:p>
          <a:p>
            <a:pPr marL="285750" indent="-285750">
              <a:buFont typeface="Arial" panose="020B0604020202020204" pitchFamily="34" charset="0"/>
              <a:buChar char="•"/>
            </a:pPr>
            <a:r>
              <a:rPr lang="en-GB" sz="2400" b="1" dirty="0" smtClean="0"/>
              <a:t>Damp proofing</a:t>
            </a:r>
          </a:p>
          <a:p>
            <a:pPr marL="285750" indent="-285750">
              <a:buFont typeface="Arial" panose="020B0604020202020204" pitchFamily="34" charset="0"/>
              <a:buChar char="•"/>
            </a:pPr>
            <a:r>
              <a:rPr lang="en-GB" sz="2400" b="1" dirty="0" smtClean="0"/>
              <a:t>Drainage</a:t>
            </a:r>
          </a:p>
          <a:p>
            <a:pPr marL="285750" indent="-285750">
              <a:buFont typeface="Arial" panose="020B0604020202020204" pitchFamily="34" charset="0"/>
              <a:buChar char="•"/>
            </a:pPr>
            <a:r>
              <a:rPr lang="en-GB" sz="2400" b="1" dirty="0" smtClean="0"/>
              <a:t>Asbestos</a:t>
            </a:r>
          </a:p>
          <a:p>
            <a:pPr marL="285750" indent="-285750">
              <a:buFont typeface="Arial" panose="020B0604020202020204" pitchFamily="34" charset="0"/>
              <a:buChar char="•"/>
            </a:pPr>
            <a:r>
              <a:rPr lang="en-GB" sz="2400" b="1" dirty="0" smtClean="0"/>
              <a:t>Timber surveyor</a:t>
            </a:r>
          </a:p>
          <a:p>
            <a:pPr marL="285750" indent="-285750">
              <a:buFont typeface="Arial" panose="020B0604020202020204" pitchFamily="34" charset="0"/>
              <a:buChar char="•"/>
            </a:pPr>
            <a:r>
              <a:rPr lang="en-GB" sz="2400" b="1" dirty="0" smtClean="0"/>
              <a:t>structural engineer</a:t>
            </a:r>
          </a:p>
          <a:p>
            <a:pPr marL="285750" indent="-285750">
              <a:buFont typeface="Arial" panose="020B0604020202020204" pitchFamily="34" charset="0"/>
              <a:buChar char="•"/>
            </a:pPr>
            <a:r>
              <a:rPr lang="en-GB" sz="2400" b="1" dirty="0" smtClean="0"/>
              <a:t>Electrical and mechanical engineer</a:t>
            </a:r>
          </a:p>
          <a:p>
            <a:pPr marL="285750" indent="-285750">
              <a:buFont typeface="Arial" panose="020B0604020202020204" pitchFamily="34" charset="0"/>
              <a:buChar char="•"/>
            </a:pPr>
            <a:r>
              <a:rPr lang="en-GB" sz="2400" b="1" dirty="0" smtClean="0"/>
              <a:t>Quantity surveyor</a:t>
            </a:r>
          </a:p>
          <a:p>
            <a:pPr marL="285750" indent="-285750">
              <a:buFont typeface="Arial" panose="020B0604020202020204" pitchFamily="34" charset="0"/>
              <a:buChar char="•"/>
            </a:pPr>
            <a:r>
              <a:rPr lang="en-GB" sz="2400" b="1" dirty="0" smtClean="0"/>
              <a:t>Archaeological pits dug</a:t>
            </a:r>
          </a:p>
          <a:p>
            <a:pPr marL="285750" indent="-285750">
              <a:buFont typeface="Arial" panose="020B0604020202020204" pitchFamily="34" charset="0"/>
              <a:buChar char="•"/>
            </a:pPr>
            <a:endParaRPr lang="en-GB" sz="2400" b="1" dirty="0"/>
          </a:p>
          <a:p>
            <a:pPr algn="ctr"/>
            <a:r>
              <a:rPr lang="en-GB" sz="2400" b="1" dirty="0" smtClean="0"/>
              <a:t>These predevelopment costs would amount to around £30k</a:t>
            </a:r>
            <a:endParaRPr lang="en-GB" sz="2400" b="1" dirty="0"/>
          </a:p>
        </p:txBody>
      </p:sp>
    </p:spTree>
    <p:extLst>
      <p:ext uri="{BB962C8B-B14F-4D97-AF65-F5344CB8AC3E}">
        <p14:creationId xmlns:p14="http://schemas.microsoft.com/office/powerpoint/2010/main" val="824134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2685" y="2178408"/>
            <a:ext cx="7310437" cy="2585323"/>
          </a:xfrm>
          <a:prstGeom prst="rect">
            <a:avLst/>
          </a:prstGeom>
          <a:solidFill>
            <a:schemeClr val="bg1"/>
          </a:solidFill>
        </p:spPr>
        <p:txBody>
          <a:bodyPr wrap="square" rtlCol="0">
            <a:spAutoFit/>
          </a:bodyPr>
          <a:lstStyle/>
          <a:p>
            <a:r>
              <a:rPr lang="en-GB" sz="2400" b="1" dirty="0" smtClean="0"/>
              <a:t>In March 2012, our architect announced he had been made redundant from </a:t>
            </a:r>
            <a:r>
              <a:rPr lang="en-GB" sz="2400" b="1" dirty="0" err="1" smtClean="0"/>
              <a:t>Archial</a:t>
            </a:r>
            <a:r>
              <a:rPr lang="en-GB" sz="2400" b="1" dirty="0" smtClean="0"/>
              <a:t>, but again we were never informed by them.</a:t>
            </a:r>
          </a:p>
          <a:p>
            <a:endParaRPr lang="en-GB" sz="2400" b="1" dirty="0"/>
          </a:p>
          <a:p>
            <a:r>
              <a:rPr lang="en-GB" sz="2400" b="1" dirty="0" smtClean="0"/>
              <a:t>This further delayed our project because effectively all the plans </a:t>
            </a:r>
            <a:r>
              <a:rPr lang="en-GB" sz="2400" b="1" dirty="0" err="1" smtClean="0"/>
              <a:t>etc</a:t>
            </a:r>
            <a:r>
              <a:rPr lang="en-GB" sz="2400" b="1" dirty="0" smtClean="0"/>
              <a:t> were the property of the architect’s firm.</a:t>
            </a:r>
          </a:p>
          <a:p>
            <a:endParaRPr lang="en-GB" dirty="0"/>
          </a:p>
        </p:txBody>
      </p:sp>
    </p:spTree>
    <p:extLst>
      <p:ext uri="{BB962C8B-B14F-4D97-AF65-F5344CB8AC3E}">
        <p14:creationId xmlns:p14="http://schemas.microsoft.com/office/powerpoint/2010/main" val="1181863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5562" y="1678144"/>
            <a:ext cx="7158038" cy="3416320"/>
          </a:xfrm>
          <a:prstGeom prst="rect">
            <a:avLst/>
          </a:prstGeom>
          <a:solidFill>
            <a:schemeClr val="bg1"/>
          </a:solidFill>
        </p:spPr>
        <p:txBody>
          <a:bodyPr wrap="square" rtlCol="0">
            <a:spAutoFit/>
          </a:bodyPr>
          <a:lstStyle/>
          <a:p>
            <a:r>
              <a:rPr lang="en-GB" sz="2400" b="1" dirty="0" smtClean="0"/>
              <a:t>Fortunately Darren was soon re-employed  with Saunders Boston.</a:t>
            </a:r>
          </a:p>
          <a:p>
            <a:endParaRPr lang="en-GB" sz="2400" b="1" dirty="0"/>
          </a:p>
          <a:p>
            <a:r>
              <a:rPr lang="en-GB" sz="2400" b="1" dirty="0" smtClean="0"/>
              <a:t>He was able to negotiate with </a:t>
            </a:r>
            <a:r>
              <a:rPr lang="en-GB" sz="2400" b="1" dirty="0" err="1" smtClean="0"/>
              <a:t>Archial</a:t>
            </a:r>
            <a:r>
              <a:rPr lang="en-GB" sz="2400" b="1" dirty="0" smtClean="0"/>
              <a:t> because we had paid the full fees so they were prepared to release the plans to us.</a:t>
            </a:r>
          </a:p>
          <a:p>
            <a:r>
              <a:rPr lang="en-GB" sz="2400" b="1" dirty="0" smtClean="0"/>
              <a:t> </a:t>
            </a:r>
          </a:p>
          <a:p>
            <a:r>
              <a:rPr lang="en-GB" sz="2400" b="1" dirty="0" smtClean="0"/>
              <a:t>Saunders Boston were happy for him to continue to work with our project</a:t>
            </a:r>
            <a:endParaRPr lang="en-GB" sz="2400" b="1" dirty="0"/>
          </a:p>
        </p:txBody>
      </p:sp>
    </p:spTree>
    <p:extLst>
      <p:ext uri="{BB962C8B-B14F-4D97-AF65-F5344CB8AC3E}">
        <p14:creationId xmlns:p14="http://schemas.microsoft.com/office/powerpoint/2010/main" val="2026686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6551" y="1200151"/>
            <a:ext cx="6372225" cy="4154984"/>
          </a:xfrm>
          <a:prstGeom prst="rect">
            <a:avLst/>
          </a:prstGeom>
          <a:solidFill>
            <a:schemeClr val="bg1"/>
          </a:solidFill>
        </p:spPr>
        <p:txBody>
          <a:bodyPr wrap="square" rtlCol="0">
            <a:spAutoFit/>
          </a:bodyPr>
          <a:lstStyle/>
          <a:p>
            <a:r>
              <a:rPr lang="en-GB" sz="2400" b="1" dirty="0" smtClean="0"/>
              <a:t>In March 2013 we presented the plans to the public at a public exhibition</a:t>
            </a:r>
          </a:p>
          <a:p>
            <a:endParaRPr lang="en-GB" sz="2400" b="1" dirty="0"/>
          </a:p>
          <a:p>
            <a:r>
              <a:rPr lang="en-GB" sz="2400" b="1" dirty="0" smtClean="0"/>
              <a:t>They generally well received except for a few minor alterations which we agreed with.</a:t>
            </a:r>
          </a:p>
          <a:p>
            <a:endParaRPr lang="en-GB" sz="2400" b="1" dirty="0" smtClean="0"/>
          </a:p>
          <a:p>
            <a:pPr algn="ctr"/>
            <a:r>
              <a:rPr lang="en-GB" sz="2400" b="1" dirty="0" smtClean="0"/>
              <a:t>Our plans were approved by ECDC planning committee in August 2013</a:t>
            </a:r>
          </a:p>
          <a:p>
            <a:endParaRPr lang="en-GB" sz="2400" b="1" dirty="0"/>
          </a:p>
          <a:p>
            <a:pPr algn="ctr"/>
            <a:r>
              <a:rPr lang="en-GB" sz="2400" b="1" dirty="0" smtClean="0"/>
              <a:t>At this stage the costs were £1.25million without furniture  and excluding VAT</a:t>
            </a:r>
            <a:endParaRPr lang="en-GB" sz="2400" b="1" dirty="0"/>
          </a:p>
        </p:txBody>
      </p:sp>
    </p:spTree>
    <p:extLst>
      <p:ext uri="{BB962C8B-B14F-4D97-AF65-F5344CB8AC3E}">
        <p14:creationId xmlns:p14="http://schemas.microsoft.com/office/powerpoint/2010/main" val="2348986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5550" y="1609726"/>
            <a:ext cx="7410450" cy="3785652"/>
          </a:xfrm>
          <a:prstGeom prst="rect">
            <a:avLst/>
          </a:prstGeom>
          <a:solidFill>
            <a:schemeClr val="bg1"/>
          </a:solidFill>
        </p:spPr>
        <p:txBody>
          <a:bodyPr wrap="square" rtlCol="0">
            <a:spAutoFit/>
          </a:bodyPr>
          <a:lstStyle/>
          <a:p>
            <a:r>
              <a:rPr lang="en-GB" sz="2400" b="1" dirty="0"/>
              <a:t>In </a:t>
            </a:r>
            <a:r>
              <a:rPr lang="en-GB" sz="2400" b="1" dirty="0" smtClean="0"/>
              <a:t>2013, because of the complicated world of grant funding, </a:t>
            </a:r>
            <a:r>
              <a:rPr lang="en-GB" sz="2400" b="1" dirty="0"/>
              <a:t>we decided </a:t>
            </a:r>
            <a:r>
              <a:rPr lang="en-GB" sz="2400" b="1" dirty="0" smtClean="0"/>
              <a:t>to employ </a:t>
            </a:r>
            <a:r>
              <a:rPr lang="en-GB" sz="2400" b="1" dirty="0"/>
              <a:t>someone to look into what grant funding </a:t>
            </a:r>
            <a:r>
              <a:rPr lang="en-GB" sz="2400" b="1" dirty="0" smtClean="0"/>
              <a:t>might </a:t>
            </a:r>
            <a:r>
              <a:rPr lang="en-GB" sz="2400" b="1" dirty="0"/>
              <a:t>be </a:t>
            </a:r>
            <a:r>
              <a:rPr lang="en-GB" sz="2400" b="1" dirty="0" smtClean="0"/>
              <a:t>available. </a:t>
            </a:r>
            <a:r>
              <a:rPr lang="en-GB" sz="2400" b="1" dirty="0"/>
              <a:t>A business specialising in looking for grant funding was recommended to us.  So we asked them to look carefully into any grants which we might be eligible for and asked them to report back in three months. </a:t>
            </a:r>
            <a:endParaRPr lang="en-GB" sz="2400" b="1" dirty="0" smtClean="0"/>
          </a:p>
          <a:p>
            <a:endParaRPr lang="en-GB" sz="2400" dirty="0" smtClean="0"/>
          </a:p>
          <a:p>
            <a:pPr algn="ctr"/>
            <a:r>
              <a:rPr lang="en-GB" sz="2400" b="1" dirty="0" smtClean="0"/>
              <a:t>Unfortunately after three months they had nothing to report and still claimed their fees</a:t>
            </a:r>
            <a:endParaRPr lang="en-GB" sz="2400" b="1" dirty="0"/>
          </a:p>
        </p:txBody>
      </p:sp>
    </p:spTree>
    <p:extLst>
      <p:ext uri="{BB962C8B-B14F-4D97-AF65-F5344CB8AC3E}">
        <p14:creationId xmlns:p14="http://schemas.microsoft.com/office/powerpoint/2010/main" val="1901293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4113" y="2066925"/>
            <a:ext cx="7672387" cy="3477875"/>
          </a:xfrm>
          <a:prstGeom prst="rect">
            <a:avLst/>
          </a:prstGeom>
          <a:solidFill>
            <a:schemeClr val="bg1"/>
          </a:solidFill>
        </p:spPr>
        <p:txBody>
          <a:bodyPr wrap="square" rtlCol="0">
            <a:spAutoFit/>
          </a:bodyPr>
          <a:lstStyle/>
          <a:p>
            <a:r>
              <a:rPr lang="en-GB" sz="2400" b="1" dirty="0" smtClean="0"/>
              <a:t>Another business specialising in grants was more helpful but told us that as the whole grant funding world had changed we would only be eligible for small grants of up to £5000 for projects like kitchen fittings or furniture for a community room.</a:t>
            </a:r>
          </a:p>
          <a:p>
            <a:endParaRPr lang="en-GB" sz="2400" b="1" dirty="0"/>
          </a:p>
          <a:p>
            <a:pPr algn="ctr"/>
            <a:r>
              <a:rPr lang="en-GB" sz="2800" b="1" u="sng" dirty="0" smtClean="0"/>
              <a:t>This was very disappointing news!</a:t>
            </a:r>
          </a:p>
          <a:p>
            <a:pPr algn="ctr"/>
            <a:endParaRPr lang="en-GB" sz="2400" b="1" dirty="0"/>
          </a:p>
          <a:p>
            <a:pPr algn="ctr"/>
            <a:endParaRPr lang="en-GB" sz="2400" b="1" dirty="0"/>
          </a:p>
        </p:txBody>
      </p:sp>
    </p:spTree>
    <p:extLst>
      <p:ext uri="{BB962C8B-B14F-4D97-AF65-F5344CB8AC3E}">
        <p14:creationId xmlns:p14="http://schemas.microsoft.com/office/powerpoint/2010/main" val="3470575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750" y="142875"/>
            <a:ext cx="8843963" cy="6251672"/>
          </a:xfrm>
          <a:prstGeom prst="rect">
            <a:avLst/>
          </a:prstGeom>
        </p:spPr>
      </p:pic>
      <p:sp>
        <p:nvSpPr>
          <p:cNvPr id="3" name="TextBox 2"/>
          <p:cNvSpPr txBox="1"/>
          <p:nvPr/>
        </p:nvSpPr>
        <p:spPr>
          <a:xfrm>
            <a:off x="1428750" y="5748216"/>
            <a:ext cx="4057650" cy="646331"/>
          </a:xfrm>
          <a:prstGeom prst="rect">
            <a:avLst/>
          </a:prstGeom>
          <a:solidFill>
            <a:schemeClr val="bg1"/>
          </a:solidFill>
        </p:spPr>
        <p:txBody>
          <a:bodyPr wrap="square" rtlCol="0">
            <a:spAutoFit/>
          </a:bodyPr>
          <a:lstStyle/>
          <a:p>
            <a:pPr algn="ctr"/>
            <a:r>
              <a:rPr lang="en-GB" b="1" dirty="0" smtClean="0"/>
              <a:t>Pen and ink drawing of the front and side of ‘The Place’ showing the  veranda</a:t>
            </a:r>
            <a:endParaRPr lang="en-GB" b="1" dirty="0"/>
          </a:p>
        </p:txBody>
      </p:sp>
    </p:spTree>
    <p:extLst>
      <p:ext uri="{BB962C8B-B14F-4D97-AF65-F5344CB8AC3E}">
        <p14:creationId xmlns:p14="http://schemas.microsoft.com/office/powerpoint/2010/main" val="12488188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0275" y="1509713"/>
            <a:ext cx="8372475" cy="3785652"/>
          </a:xfrm>
          <a:prstGeom prst="rect">
            <a:avLst/>
          </a:prstGeom>
          <a:solidFill>
            <a:schemeClr val="bg1"/>
          </a:solidFill>
        </p:spPr>
        <p:txBody>
          <a:bodyPr wrap="square" rtlCol="0">
            <a:spAutoFit/>
          </a:bodyPr>
          <a:lstStyle/>
          <a:p>
            <a:pPr algn="ctr"/>
            <a:r>
              <a:rPr lang="en-GB" sz="2400" b="1" dirty="0" smtClean="0"/>
              <a:t>Cambridgeshire Acre reassured us that we could get a grant but would have to do another public consultation because the previous one (2008) was now out of date.  This would mean more money would be needed.</a:t>
            </a:r>
          </a:p>
          <a:p>
            <a:pPr algn="ctr"/>
            <a:endParaRPr lang="en-GB" sz="2400" b="1" dirty="0"/>
          </a:p>
          <a:p>
            <a:pPr algn="ctr"/>
            <a:r>
              <a:rPr lang="en-GB" sz="2400" b="1" dirty="0" smtClean="0"/>
              <a:t>We were not prepared to pay out more money on consultants with no guarantee that we would get funding.</a:t>
            </a:r>
          </a:p>
          <a:p>
            <a:pPr algn="ctr"/>
            <a:endParaRPr lang="en-GB" sz="2400" b="1" dirty="0"/>
          </a:p>
          <a:p>
            <a:pPr algn="ctr"/>
            <a:r>
              <a:rPr lang="en-GB" sz="2400" b="1" dirty="0" smtClean="0"/>
              <a:t>By April 2014 it became increasingly obvious that we would be unable to raise the necessary £1.4 million for the project.</a:t>
            </a:r>
            <a:endParaRPr lang="en-GB" sz="2400" b="1" dirty="0"/>
          </a:p>
        </p:txBody>
      </p:sp>
    </p:spTree>
    <p:extLst>
      <p:ext uri="{BB962C8B-B14F-4D97-AF65-F5344CB8AC3E}">
        <p14:creationId xmlns:p14="http://schemas.microsoft.com/office/powerpoint/2010/main" val="1306536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2225" y="1404938"/>
            <a:ext cx="7496175" cy="3785652"/>
          </a:xfrm>
          <a:prstGeom prst="rect">
            <a:avLst/>
          </a:prstGeom>
          <a:solidFill>
            <a:schemeClr val="bg1"/>
          </a:solidFill>
        </p:spPr>
        <p:txBody>
          <a:bodyPr wrap="square" rtlCol="0">
            <a:spAutoFit/>
          </a:bodyPr>
          <a:lstStyle/>
          <a:p>
            <a:pPr algn="ctr"/>
            <a:r>
              <a:rPr lang="en-GB" sz="2400" b="1" dirty="0" smtClean="0"/>
              <a:t>We considered a Public Works Loan whose repayment rates are very reasonable</a:t>
            </a:r>
          </a:p>
          <a:p>
            <a:pPr algn="ctr"/>
            <a:endParaRPr lang="en-GB" sz="2400" b="1" dirty="0" smtClean="0"/>
          </a:p>
          <a:p>
            <a:pPr algn="ctr"/>
            <a:r>
              <a:rPr lang="en-GB" sz="2400" b="1" dirty="0" smtClean="0"/>
              <a:t>But</a:t>
            </a:r>
          </a:p>
          <a:p>
            <a:pPr algn="ctr"/>
            <a:endParaRPr lang="en-GB" sz="2400" b="1" dirty="0" smtClean="0"/>
          </a:p>
          <a:p>
            <a:pPr marL="342900" indent="-342900" algn="ctr">
              <a:buFont typeface="Arial" panose="020B0604020202020204" pitchFamily="34" charset="0"/>
              <a:buChar char="•"/>
            </a:pPr>
            <a:r>
              <a:rPr lang="en-GB" sz="2400" b="1" dirty="0" smtClean="0"/>
              <a:t>it would mean saddling future administrations with a considerable debt</a:t>
            </a:r>
          </a:p>
          <a:p>
            <a:pPr algn="ctr"/>
            <a:r>
              <a:rPr lang="en-GB" sz="2400" b="1" dirty="0" smtClean="0"/>
              <a:t>and</a:t>
            </a:r>
          </a:p>
          <a:p>
            <a:pPr marL="342900" indent="-342900" algn="ctr">
              <a:buFont typeface="Arial" panose="020B0604020202020204" pitchFamily="34" charset="0"/>
              <a:buChar char="•"/>
            </a:pPr>
            <a:r>
              <a:rPr lang="en-GB" sz="2400" b="1" dirty="0" smtClean="0"/>
              <a:t>If we did sell our piece of land the loan could not be paid back earlier without a large penalty</a:t>
            </a:r>
            <a:endParaRPr lang="en-GB" sz="2400" b="1" dirty="0"/>
          </a:p>
        </p:txBody>
      </p:sp>
    </p:spTree>
    <p:extLst>
      <p:ext uri="{BB962C8B-B14F-4D97-AF65-F5344CB8AC3E}">
        <p14:creationId xmlns:p14="http://schemas.microsoft.com/office/powerpoint/2010/main" val="39846291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1225" y="1381125"/>
            <a:ext cx="8277225" cy="3785652"/>
          </a:xfrm>
          <a:prstGeom prst="rect">
            <a:avLst/>
          </a:prstGeom>
          <a:solidFill>
            <a:schemeClr val="bg1"/>
          </a:solidFill>
        </p:spPr>
        <p:txBody>
          <a:bodyPr wrap="square" rtlCol="0">
            <a:spAutoFit/>
          </a:bodyPr>
          <a:lstStyle/>
          <a:p>
            <a:pPr algn="ctr"/>
            <a:r>
              <a:rPr lang="en-GB" sz="2400" b="1" dirty="0"/>
              <a:t>So we were </a:t>
            </a:r>
            <a:r>
              <a:rPr lang="en-GB" sz="2400" b="1" dirty="0" smtClean="0"/>
              <a:t>presented </a:t>
            </a:r>
            <a:r>
              <a:rPr lang="en-GB" sz="2400" b="1" dirty="0"/>
              <a:t>with three </a:t>
            </a:r>
            <a:r>
              <a:rPr lang="en-GB" sz="2400" b="1" dirty="0" smtClean="0"/>
              <a:t>options:-</a:t>
            </a:r>
          </a:p>
          <a:p>
            <a:endParaRPr lang="en-GB" sz="2400" b="1" dirty="0"/>
          </a:p>
          <a:p>
            <a:pPr marL="457200" lvl="0" indent="-457200">
              <a:buFont typeface="+mj-lt"/>
              <a:buAutoNum type="arabicPeriod"/>
            </a:pPr>
            <a:r>
              <a:rPr lang="en-GB" sz="2400" b="1" dirty="0"/>
              <a:t>Proceed with a piecemeal project up to the value of the available </a:t>
            </a:r>
            <a:r>
              <a:rPr lang="en-GB" sz="2400" b="1" dirty="0" smtClean="0"/>
              <a:t>funding</a:t>
            </a:r>
          </a:p>
          <a:p>
            <a:pPr marL="457200" lvl="0" indent="-457200">
              <a:buFont typeface="+mj-lt"/>
              <a:buAutoNum type="arabicPeriod"/>
            </a:pPr>
            <a:endParaRPr lang="en-GB" sz="2400" b="1" dirty="0"/>
          </a:p>
          <a:p>
            <a:pPr marL="457200" lvl="0" indent="-457200">
              <a:buFont typeface="+mj-lt"/>
              <a:buAutoNum type="arabicPeriod"/>
            </a:pPr>
            <a:r>
              <a:rPr lang="en-GB" sz="2400" b="1" dirty="0"/>
              <a:t>Have </a:t>
            </a:r>
            <a:r>
              <a:rPr lang="en-GB" sz="2400" b="1" dirty="0" smtClean="0"/>
              <a:t>detailed </a:t>
            </a:r>
            <a:r>
              <a:rPr lang="en-GB" sz="2400" b="1" dirty="0"/>
              <a:t>discussions with Cambridgeshire Acre to secure the full </a:t>
            </a:r>
            <a:r>
              <a:rPr lang="en-GB" sz="2400" b="1" dirty="0" smtClean="0"/>
              <a:t>funding</a:t>
            </a:r>
          </a:p>
          <a:p>
            <a:pPr marL="457200" lvl="0" indent="-457200">
              <a:buFont typeface="+mj-lt"/>
              <a:buAutoNum type="arabicPeriod"/>
            </a:pPr>
            <a:endParaRPr lang="en-GB" sz="2400" b="1" dirty="0"/>
          </a:p>
          <a:p>
            <a:pPr marL="457200" lvl="0" indent="-457200">
              <a:buFont typeface="+mj-lt"/>
              <a:buAutoNum type="arabicPeriod"/>
            </a:pPr>
            <a:r>
              <a:rPr lang="en-GB" sz="2400" b="1" dirty="0"/>
              <a:t>Abandon the project and just be </a:t>
            </a:r>
            <a:r>
              <a:rPr lang="en-GB" sz="2400" b="1" dirty="0" smtClean="0"/>
              <a:t>content </a:t>
            </a:r>
            <a:r>
              <a:rPr lang="en-GB" sz="2400" b="1" dirty="0"/>
              <a:t>with minor </a:t>
            </a:r>
            <a:r>
              <a:rPr lang="en-GB" sz="2400" b="1" dirty="0" smtClean="0"/>
              <a:t>improvements</a:t>
            </a:r>
            <a:r>
              <a:rPr lang="en-GB" sz="2400" b="1" dirty="0"/>
              <a:t>.</a:t>
            </a:r>
          </a:p>
        </p:txBody>
      </p:sp>
    </p:spTree>
    <p:extLst>
      <p:ext uri="{BB962C8B-B14F-4D97-AF65-F5344CB8AC3E}">
        <p14:creationId xmlns:p14="http://schemas.microsoft.com/office/powerpoint/2010/main" val="82540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3112" y="757238"/>
            <a:ext cx="8758238" cy="5539978"/>
          </a:xfrm>
          <a:prstGeom prst="rect">
            <a:avLst/>
          </a:prstGeom>
          <a:solidFill>
            <a:schemeClr val="bg1"/>
          </a:solidFill>
        </p:spPr>
        <p:txBody>
          <a:bodyPr wrap="square" rtlCol="0">
            <a:spAutoFit/>
          </a:bodyPr>
          <a:lstStyle/>
          <a:p>
            <a:endParaRPr lang="en-GB" dirty="0" smtClean="0"/>
          </a:p>
          <a:p>
            <a:r>
              <a:rPr lang="en-GB" sz="2400" b="1" dirty="0" smtClean="0"/>
              <a:t>We were losing money from the loss in lettings income </a:t>
            </a:r>
            <a:r>
              <a:rPr lang="en-GB" sz="2400" b="1" dirty="0"/>
              <a:t> </a:t>
            </a:r>
            <a:r>
              <a:rPr lang="en-GB" sz="2400" b="1" dirty="0" smtClean="0"/>
              <a:t>but were not prepared to abandon the project having spent so much on plans and consultants.</a:t>
            </a:r>
          </a:p>
          <a:p>
            <a:r>
              <a:rPr lang="en-GB" sz="2400" b="1" dirty="0"/>
              <a:t>By </a:t>
            </a:r>
            <a:r>
              <a:rPr lang="en-GB" sz="2400" b="1" dirty="0" smtClean="0"/>
              <a:t>January 2015 </a:t>
            </a:r>
            <a:r>
              <a:rPr lang="en-GB" sz="2400" b="1" dirty="0"/>
              <a:t>the estimated costs had risen to £</a:t>
            </a:r>
            <a:r>
              <a:rPr lang="en-GB" sz="2400" b="1" dirty="0" smtClean="0"/>
              <a:t>1.7million</a:t>
            </a:r>
          </a:p>
          <a:p>
            <a:endParaRPr lang="en-GB" sz="2400" b="1" dirty="0"/>
          </a:p>
          <a:p>
            <a:pPr algn="ctr"/>
            <a:r>
              <a:rPr lang="en-GB" sz="2400" b="1" u="sng" dirty="0" smtClean="0"/>
              <a:t>We had no alternative but to proceed with a much curtailed project.</a:t>
            </a:r>
          </a:p>
          <a:p>
            <a:endParaRPr lang="en-GB" sz="2400" b="1" dirty="0"/>
          </a:p>
          <a:p>
            <a:r>
              <a:rPr lang="en-GB" sz="2400" b="1" dirty="0" smtClean="0"/>
              <a:t>Darren </a:t>
            </a:r>
            <a:r>
              <a:rPr lang="en-GB" sz="2400" b="1" dirty="0" err="1" smtClean="0"/>
              <a:t>Heffer</a:t>
            </a:r>
            <a:r>
              <a:rPr lang="en-GB" sz="2400" b="1" dirty="0" smtClean="0"/>
              <a:t> suggested we proceed with the refurbishment of the main building and the improvements to the access and car parking and put the new hall on hold for now.</a:t>
            </a:r>
          </a:p>
          <a:p>
            <a:r>
              <a:rPr lang="en-GB" sz="2400" b="1" dirty="0" smtClean="0"/>
              <a:t>He and the quantity surveyor undertook to provide revamped drawings and estimates for the changed project.</a:t>
            </a:r>
            <a:endParaRPr lang="en-GB" sz="2400" b="1" dirty="0"/>
          </a:p>
          <a:p>
            <a:endParaRPr lang="en-GB" sz="2400" b="1" dirty="0"/>
          </a:p>
        </p:txBody>
      </p:sp>
    </p:spTree>
    <p:extLst>
      <p:ext uri="{BB962C8B-B14F-4D97-AF65-F5344CB8AC3E}">
        <p14:creationId xmlns:p14="http://schemas.microsoft.com/office/powerpoint/2010/main" val="35234465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300" y="1547812"/>
            <a:ext cx="8248650" cy="3416320"/>
          </a:xfrm>
          <a:prstGeom prst="rect">
            <a:avLst/>
          </a:prstGeom>
          <a:solidFill>
            <a:schemeClr val="bg1"/>
          </a:solidFill>
        </p:spPr>
        <p:txBody>
          <a:bodyPr wrap="square" rtlCol="0">
            <a:spAutoFit/>
          </a:bodyPr>
          <a:lstStyle/>
          <a:p>
            <a:pPr algn="ctr"/>
            <a:r>
              <a:rPr lang="en-GB" sz="2400" b="1" dirty="0" smtClean="0"/>
              <a:t>By December 2015 the Council had agreed to the revised project and Saunders Boston had produced a new brief to be sent out when adverts for tenders were published in February 2016</a:t>
            </a:r>
          </a:p>
          <a:p>
            <a:pPr algn="ctr"/>
            <a:endParaRPr lang="en-GB" sz="2400" b="1" dirty="0" smtClean="0"/>
          </a:p>
          <a:p>
            <a:pPr algn="ctr"/>
            <a:r>
              <a:rPr lang="en-GB" sz="2400" b="1" dirty="0" smtClean="0"/>
              <a:t>The estimate for this part of the project Phase One was just over £560K</a:t>
            </a:r>
          </a:p>
          <a:p>
            <a:pPr algn="ctr"/>
            <a:endParaRPr lang="en-GB" sz="2400" b="1" dirty="0"/>
          </a:p>
          <a:p>
            <a:pPr algn="ctr"/>
            <a:r>
              <a:rPr lang="en-GB" sz="2400" b="1" dirty="0" smtClean="0"/>
              <a:t>The plans for the revised project were passed in May 2016</a:t>
            </a:r>
            <a:endParaRPr lang="en-GB" sz="2400" b="1" dirty="0"/>
          </a:p>
        </p:txBody>
      </p:sp>
    </p:spTree>
    <p:extLst>
      <p:ext uri="{BB962C8B-B14F-4D97-AF65-F5344CB8AC3E}">
        <p14:creationId xmlns:p14="http://schemas.microsoft.com/office/powerpoint/2010/main" val="473887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743" y="477983"/>
            <a:ext cx="7955694" cy="5488904"/>
          </a:xfrm>
          <a:prstGeom prst="rect">
            <a:avLst/>
          </a:prstGeom>
        </p:spPr>
      </p:pic>
      <p:sp>
        <p:nvSpPr>
          <p:cNvPr id="5" name="TextBox 4"/>
          <p:cNvSpPr txBox="1"/>
          <p:nvPr/>
        </p:nvSpPr>
        <p:spPr>
          <a:xfrm>
            <a:off x="9252593" y="4766558"/>
            <a:ext cx="2223655" cy="1200329"/>
          </a:xfrm>
          <a:prstGeom prst="rect">
            <a:avLst/>
          </a:prstGeom>
          <a:solidFill>
            <a:schemeClr val="bg1"/>
          </a:solidFill>
        </p:spPr>
        <p:txBody>
          <a:bodyPr wrap="square" rtlCol="0">
            <a:spAutoFit/>
          </a:bodyPr>
          <a:lstStyle/>
          <a:p>
            <a:pPr algn="ctr"/>
            <a:r>
              <a:rPr lang="en-GB" b="1" dirty="0" smtClean="0"/>
              <a:t>Plan showing remodelled main building and the rear part left untouched</a:t>
            </a:r>
            <a:endParaRPr lang="en-GB" b="1" dirty="0"/>
          </a:p>
        </p:txBody>
      </p:sp>
    </p:spTree>
    <p:extLst>
      <p:ext uri="{BB962C8B-B14F-4D97-AF65-F5344CB8AC3E}">
        <p14:creationId xmlns:p14="http://schemas.microsoft.com/office/powerpoint/2010/main" val="1188699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838325"/>
            <a:ext cx="8020050" cy="3046988"/>
          </a:xfrm>
          <a:prstGeom prst="rect">
            <a:avLst/>
          </a:prstGeom>
          <a:solidFill>
            <a:schemeClr val="bg1"/>
          </a:solidFill>
        </p:spPr>
        <p:txBody>
          <a:bodyPr wrap="square" rtlCol="0">
            <a:spAutoFit/>
          </a:bodyPr>
          <a:lstStyle/>
          <a:p>
            <a:r>
              <a:rPr lang="en-GB" sz="2400" b="1" dirty="0" smtClean="0"/>
              <a:t>The Council decided that any money it received from CIL for the next three years would be transferred immediately into reserves to top them up. </a:t>
            </a:r>
          </a:p>
          <a:p>
            <a:endParaRPr lang="en-GB" sz="2400" b="1" dirty="0"/>
          </a:p>
          <a:p>
            <a:r>
              <a:rPr lang="en-GB" sz="2400" b="1" dirty="0" smtClean="0"/>
              <a:t>At the same time it came to light that the Town Council was already registered for VAT so we will be able to reclaim any VAT charged on the work provided that we undertake to charge VAT on future bookings for rooms.</a:t>
            </a:r>
            <a:endParaRPr lang="en-GB" sz="2400" b="1" dirty="0"/>
          </a:p>
        </p:txBody>
      </p:sp>
    </p:spTree>
    <p:extLst>
      <p:ext uri="{BB962C8B-B14F-4D97-AF65-F5344CB8AC3E}">
        <p14:creationId xmlns:p14="http://schemas.microsoft.com/office/powerpoint/2010/main" val="1282818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0863" y="1300163"/>
            <a:ext cx="6257925" cy="5262979"/>
          </a:xfrm>
          <a:prstGeom prst="rect">
            <a:avLst/>
          </a:prstGeom>
          <a:solidFill>
            <a:schemeClr val="bg1"/>
          </a:solidFill>
        </p:spPr>
        <p:txBody>
          <a:bodyPr wrap="square" rtlCol="0">
            <a:spAutoFit/>
          </a:bodyPr>
          <a:lstStyle/>
          <a:p>
            <a:r>
              <a:rPr lang="en-GB" sz="2400" b="1" dirty="0" smtClean="0"/>
              <a:t>Tenders were determined by July 2016 and the contractors were Godfrey Hicks whose estimate came to </a:t>
            </a:r>
            <a:r>
              <a:rPr lang="en-GB" sz="2400" b="1" dirty="0" err="1" smtClean="0"/>
              <a:t>approx</a:t>
            </a:r>
            <a:r>
              <a:rPr lang="en-GB" sz="2400" b="1" dirty="0" smtClean="0"/>
              <a:t> £600K</a:t>
            </a:r>
          </a:p>
          <a:p>
            <a:endParaRPr lang="en-GB" sz="2400" b="1" dirty="0"/>
          </a:p>
          <a:p>
            <a:r>
              <a:rPr lang="en-GB" sz="2400" b="1" dirty="0" smtClean="0"/>
              <a:t>Discussions with East </a:t>
            </a:r>
            <a:r>
              <a:rPr lang="en-GB" sz="2400" b="1" dirty="0" err="1" smtClean="0"/>
              <a:t>Cambs</a:t>
            </a:r>
            <a:r>
              <a:rPr lang="en-GB" sz="2400" b="1" dirty="0" smtClean="0"/>
              <a:t> District Council provided us with the opportunity to draw down £585K from their Section 106 fund which together with our reserves enabled us to provide sufficient funds. Without this offer we would not have been able to proceed as we had already paid £80K in predevelopment costs.</a:t>
            </a:r>
          </a:p>
          <a:p>
            <a:endParaRPr lang="en-GB" sz="2400" b="1" dirty="0"/>
          </a:p>
          <a:p>
            <a:pPr algn="ctr"/>
            <a:r>
              <a:rPr lang="en-GB" sz="2400" b="1" u="sng" dirty="0" smtClean="0"/>
              <a:t>This wonderful news meant that the project could finally go ahead</a:t>
            </a:r>
            <a:endParaRPr lang="en-GB" sz="2400" b="1" u="sng" dirty="0"/>
          </a:p>
        </p:txBody>
      </p:sp>
    </p:spTree>
    <p:extLst>
      <p:ext uri="{BB962C8B-B14F-4D97-AF65-F5344CB8AC3E}">
        <p14:creationId xmlns:p14="http://schemas.microsoft.com/office/powerpoint/2010/main" val="20356215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50" y="1428750"/>
            <a:ext cx="6557963" cy="3416320"/>
          </a:xfrm>
          <a:prstGeom prst="rect">
            <a:avLst/>
          </a:prstGeom>
          <a:solidFill>
            <a:schemeClr val="bg1"/>
          </a:solidFill>
        </p:spPr>
        <p:txBody>
          <a:bodyPr wrap="square" rtlCol="0">
            <a:spAutoFit/>
          </a:bodyPr>
          <a:lstStyle/>
          <a:p>
            <a:r>
              <a:rPr lang="en-GB" sz="2400" b="1" dirty="0" smtClean="0"/>
              <a:t>Work was due to start at the beginning of October 2016 and before that we had to move the office and its equipment into the ‘back room’, where we had to install some additional heating for our staff.  In fact the office was only shut for 2 days</a:t>
            </a:r>
            <a:endParaRPr lang="en-GB" sz="2400" b="1" dirty="0"/>
          </a:p>
          <a:p>
            <a:endParaRPr lang="en-GB" sz="2400" b="1" dirty="0" smtClean="0"/>
          </a:p>
          <a:p>
            <a:pPr algn="ctr"/>
            <a:r>
              <a:rPr lang="en-GB" sz="2400" b="1" dirty="0" smtClean="0"/>
              <a:t>Once work was underway there were other problems some small and easily solved but some not so small</a:t>
            </a:r>
            <a:endParaRPr lang="en-GB" sz="2400" b="1" dirty="0"/>
          </a:p>
        </p:txBody>
      </p:sp>
    </p:spTree>
    <p:extLst>
      <p:ext uri="{BB962C8B-B14F-4D97-AF65-F5344CB8AC3E}">
        <p14:creationId xmlns:p14="http://schemas.microsoft.com/office/powerpoint/2010/main" val="1666087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5538" y="266700"/>
            <a:ext cx="7858125" cy="652486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2200" b="1" dirty="0" smtClean="0"/>
              <a:t>The planned new windows for the front were found not to be suitable for the stone surrounds so new ones had to be commissioned</a:t>
            </a:r>
          </a:p>
          <a:p>
            <a:pPr marL="285750" indent="-285750">
              <a:buFont typeface="Arial" panose="020B0604020202020204" pitchFamily="34" charset="0"/>
              <a:buChar char="•"/>
            </a:pPr>
            <a:endParaRPr lang="en-GB" sz="2200" b="1" dirty="0"/>
          </a:p>
          <a:p>
            <a:pPr marL="285750" indent="-285750">
              <a:buFont typeface="Arial" panose="020B0604020202020204" pitchFamily="34" charset="0"/>
              <a:buChar char="•"/>
            </a:pPr>
            <a:r>
              <a:rPr lang="en-GB" sz="2200" b="1" dirty="0" smtClean="0"/>
              <a:t>The floor coverings agreed for the Council Chamber were not thought suitable for public rooms  so we chose some vinyl instead</a:t>
            </a:r>
          </a:p>
          <a:p>
            <a:pPr marL="285750" indent="-285750">
              <a:buFont typeface="Arial" panose="020B0604020202020204" pitchFamily="34" charset="0"/>
              <a:buChar char="•"/>
            </a:pPr>
            <a:endParaRPr lang="en-GB" sz="2200" b="1" dirty="0"/>
          </a:p>
          <a:p>
            <a:pPr marL="285750" indent="-285750">
              <a:buFont typeface="Arial" panose="020B0604020202020204" pitchFamily="34" charset="0"/>
              <a:buChar char="•"/>
            </a:pPr>
            <a:r>
              <a:rPr lang="en-GB" sz="2200" b="1" dirty="0" smtClean="0"/>
              <a:t>We had to dispose of a very large oak table which had been in the council chamber</a:t>
            </a:r>
          </a:p>
          <a:p>
            <a:pPr marL="285750" indent="-285750">
              <a:buFont typeface="Arial" panose="020B0604020202020204" pitchFamily="34" charset="0"/>
              <a:buChar char="•"/>
            </a:pPr>
            <a:endParaRPr lang="en-GB" sz="2200" b="1" dirty="0"/>
          </a:p>
          <a:p>
            <a:pPr marL="285750" indent="-285750">
              <a:buFont typeface="Arial" panose="020B0604020202020204" pitchFamily="34" charset="0"/>
              <a:buChar char="•"/>
            </a:pPr>
            <a:r>
              <a:rPr lang="en-GB" sz="2200" b="1" dirty="0" smtClean="0"/>
              <a:t>The new access and car park due to be asphalted, could not be effectively drained without a very expensive drain across the Recreation Ground so we settled for a paved road and car park instead</a:t>
            </a:r>
          </a:p>
          <a:p>
            <a:pPr marL="285750" indent="-285750">
              <a:buFont typeface="Arial" panose="020B0604020202020204" pitchFamily="34" charset="0"/>
              <a:buChar char="•"/>
            </a:pPr>
            <a:endParaRPr lang="en-GB" sz="2200" b="1" dirty="0"/>
          </a:p>
          <a:p>
            <a:pPr marL="285750" indent="-285750">
              <a:buFont typeface="Arial" panose="020B0604020202020204" pitchFamily="34" charset="0"/>
              <a:buChar char="•"/>
            </a:pPr>
            <a:r>
              <a:rPr lang="en-GB" sz="2200" b="1" dirty="0" smtClean="0"/>
              <a:t>Problems with undiscovered asbestos and a bees nest in the roof!</a:t>
            </a:r>
          </a:p>
          <a:p>
            <a:endParaRPr lang="en-GB" sz="2200" b="1" dirty="0"/>
          </a:p>
        </p:txBody>
      </p:sp>
    </p:spTree>
    <p:extLst>
      <p:ext uri="{BB962C8B-B14F-4D97-AF65-F5344CB8AC3E}">
        <p14:creationId xmlns:p14="http://schemas.microsoft.com/office/powerpoint/2010/main" val="462414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5195731"/>
          </a:xfrm>
          <a:prstGeom prst="rect">
            <a:avLst/>
          </a:prstGeom>
        </p:spPr>
      </p:pic>
      <p:sp>
        <p:nvSpPr>
          <p:cNvPr id="3" name="TextBox 2"/>
          <p:cNvSpPr txBox="1"/>
          <p:nvPr/>
        </p:nvSpPr>
        <p:spPr>
          <a:xfrm>
            <a:off x="2032000" y="4943100"/>
            <a:ext cx="5090017" cy="646331"/>
          </a:xfrm>
          <a:prstGeom prst="rect">
            <a:avLst/>
          </a:prstGeom>
          <a:solidFill>
            <a:schemeClr val="bg1"/>
          </a:solidFill>
        </p:spPr>
        <p:txBody>
          <a:bodyPr wrap="square" rtlCol="0">
            <a:spAutoFit/>
          </a:bodyPr>
          <a:lstStyle/>
          <a:p>
            <a:pPr algn="ctr"/>
            <a:r>
              <a:rPr lang="en-GB" b="1" dirty="0" smtClean="0"/>
              <a:t>Walter </a:t>
            </a:r>
            <a:r>
              <a:rPr lang="en-GB" b="1" dirty="0" err="1" smtClean="0"/>
              <a:t>Gidney</a:t>
            </a:r>
            <a:r>
              <a:rPr lang="en-GB" b="1" dirty="0" smtClean="0"/>
              <a:t> Pavilion, Soham</a:t>
            </a:r>
          </a:p>
          <a:p>
            <a:pPr algn="ctr"/>
            <a:r>
              <a:rPr lang="en-GB" b="1" dirty="0" smtClean="0"/>
              <a:t>As it has looked since the Town Council took it over</a:t>
            </a:r>
            <a:endParaRPr lang="en-GB" b="1" dirty="0"/>
          </a:p>
        </p:txBody>
      </p:sp>
    </p:spTree>
    <p:extLst>
      <p:ext uri="{BB962C8B-B14F-4D97-AF65-F5344CB8AC3E}">
        <p14:creationId xmlns:p14="http://schemas.microsoft.com/office/powerpoint/2010/main" val="42545204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1466850"/>
            <a:ext cx="6496050" cy="4154984"/>
          </a:xfrm>
          <a:prstGeom prst="rect">
            <a:avLst/>
          </a:prstGeom>
          <a:solidFill>
            <a:schemeClr val="bg1"/>
          </a:solidFill>
        </p:spPr>
        <p:txBody>
          <a:bodyPr wrap="square" rtlCol="0">
            <a:spAutoFit/>
          </a:bodyPr>
          <a:lstStyle/>
          <a:p>
            <a:r>
              <a:rPr lang="en-GB" sz="2400" b="1" dirty="0" smtClean="0"/>
              <a:t>The final cost of the project was  £618K and it came in with only £32K over the budget. This was just under 5%  over budget.</a:t>
            </a:r>
          </a:p>
          <a:p>
            <a:endParaRPr lang="en-GB" sz="2400" b="1" dirty="0"/>
          </a:p>
          <a:p>
            <a:r>
              <a:rPr lang="en-GB" sz="2400" b="1" dirty="0" smtClean="0"/>
              <a:t>£24K was taken up because we were forced to provide overnight security for the weeks that the contractor’s machinery was on site because of the high level of anti social behaviour we suffered</a:t>
            </a:r>
          </a:p>
          <a:p>
            <a:endParaRPr lang="en-GB" sz="2400" b="1" dirty="0" smtClean="0"/>
          </a:p>
          <a:p>
            <a:r>
              <a:rPr lang="en-GB" sz="2400" b="1" dirty="0" smtClean="0"/>
              <a:t>Given that we were pleased to have managed to complete the project so nearly within our budget.</a:t>
            </a:r>
            <a:endParaRPr lang="en-GB" sz="2400" b="1" dirty="0"/>
          </a:p>
        </p:txBody>
      </p:sp>
    </p:spTree>
    <p:extLst>
      <p:ext uri="{BB962C8B-B14F-4D97-AF65-F5344CB8AC3E}">
        <p14:creationId xmlns:p14="http://schemas.microsoft.com/office/powerpoint/2010/main" val="2413766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938" y="342185"/>
            <a:ext cx="8128000" cy="6070600"/>
          </a:xfrm>
          <a:prstGeom prst="rect">
            <a:avLst/>
          </a:prstGeom>
        </p:spPr>
      </p:pic>
      <p:sp>
        <p:nvSpPr>
          <p:cNvPr id="2" name="TextBox 1"/>
          <p:cNvSpPr txBox="1"/>
          <p:nvPr/>
        </p:nvSpPr>
        <p:spPr>
          <a:xfrm>
            <a:off x="1825938" y="5489455"/>
            <a:ext cx="4098344" cy="923330"/>
          </a:xfrm>
          <a:prstGeom prst="rect">
            <a:avLst/>
          </a:prstGeom>
          <a:solidFill>
            <a:schemeClr val="bg1"/>
          </a:solidFill>
        </p:spPr>
        <p:txBody>
          <a:bodyPr wrap="square" rtlCol="0">
            <a:spAutoFit/>
          </a:bodyPr>
          <a:lstStyle/>
          <a:p>
            <a:pPr algn="ctr"/>
            <a:r>
              <a:rPr lang="en-GB" b="1" dirty="0" smtClean="0"/>
              <a:t>Remodelled hall now being used as our Council </a:t>
            </a:r>
            <a:r>
              <a:rPr lang="en-GB" b="1" dirty="0" smtClean="0"/>
              <a:t>Chamber.  </a:t>
            </a:r>
            <a:r>
              <a:rPr lang="en-GB" b="1" dirty="0" smtClean="0"/>
              <a:t>It also a room divider to it can be hired as two smaller rooms</a:t>
            </a:r>
            <a:endParaRPr lang="en-GB" b="1" dirty="0" smtClean="0"/>
          </a:p>
        </p:txBody>
      </p:sp>
    </p:spTree>
    <p:extLst>
      <p:ext uri="{BB962C8B-B14F-4D97-AF65-F5344CB8AC3E}">
        <p14:creationId xmlns:p14="http://schemas.microsoft.com/office/powerpoint/2010/main" val="2201622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388" y="263228"/>
            <a:ext cx="8128000" cy="6070600"/>
          </a:xfrm>
          <a:prstGeom prst="rect">
            <a:avLst/>
          </a:prstGeom>
        </p:spPr>
      </p:pic>
      <p:sp>
        <p:nvSpPr>
          <p:cNvPr id="3" name="TextBox 2"/>
          <p:cNvSpPr txBox="1"/>
          <p:nvPr/>
        </p:nvSpPr>
        <p:spPr>
          <a:xfrm>
            <a:off x="1703388" y="5410498"/>
            <a:ext cx="3386138" cy="923330"/>
          </a:xfrm>
          <a:prstGeom prst="rect">
            <a:avLst/>
          </a:prstGeom>
          <a:solidFill>
            <a:schemeClr val="bg1"/>
          </a:solidFill>
        </p:spPr>
        <p:txBody>
          <a:bodyPr wrap="square" rtlCol="0">
            <a:spAutoFit/>
          </a:bodyPr>
          <a:lstStyle/>
          <a:p>
            <a:pPr algn="ctr"/>
            <a:r>
              <a:rPr lang="en-GB" b="1" dirty="0"/>
              <a:t>This now has full facilities for TV and projection and for people who are hard of hearing</a:t>
            </a:r>
            <a:endParaRPr lang="en-GB" b="1" dirty="0"/>
          </a:p>
        </p:txBody>
      </p:sp>
    </p:spTree>
    <p:extLst>
      <p:ext uri="{BB962C8B-B14F-4D97-AF65-F5344CB8AC3E}">
        <p14:creationId xmlns:p14="http://schemas.microsoft.com/office/powerpoint/2010/main" val="2222533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5161" y="5422005"/>
            <a:ext cx="4919729" cy="923330"/>
          </a:xfrm>
          <a:prstGeom prst="rect">
            <a:avLst/>
          </a:prstGeom>
          <a:solidFill>
            <a:schemeClr val="bg1"/>
          </a:solidFill>
        </p:spPr>
        <p:txBody>
          <a:bodyPr wrap="square" rtlCol="0">
            <a:spAutoFit/>
          </a:bodyPr>
          <a:lstStyle/>
          <a:p>
            <a:r>
              <a:rPr lang="en-GB" b="1" dirty="0" smtClean="0"/>
              <a:t>Refurbished council office with several work stations that councillors can use.  The old tiled fireplace has been kept as a feature.</a:t>
            </a:r>
            <a:endParaRPr lang="en-GB"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5161" y="553792"/>
            <a:ext cx="9638239" cy="4868213"/>
          </a:xfrm>
          <a:prstGeom prst="rect">
            <a:avLst/>
          </a:prstGeom>
        </p:spPr>
      </p:pic>
    </p:spTree>
    <p:extLst>
      <p:ext uri="{BB962C8B-B14F-4D97-AF65-F5344CB8AC3E}">
        <p14:creationId xmlns:p14="http://schemas.microsoft.com/office/powerpoint/2010/main" val="2024138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224" y="5409127"/>
            <a:ext cx="7018984" cy="923330"/>
          </a:xfrm>
          <a:prstGeom prst="rect">
            <a:avLst/>
          </a:prstGeom>
          <a:solidFill>
            <a:schemeClr val="bg1"/>
          </a:solidFill>
        </p:spPr>
        <p:txBody>
          <a:bodyPr wrap="square" rtlCol="0">
            <a:spAutoFit/>
          </a:bodyPr>
          <a:lstStyle/>
          <a:p>
            <a:r>
              <a:rPr lang="en-GB" b="1" dirty="0" smtClean="0"/>
              <a:t>Refurbished foyer with new reception area which provides the staff with a safer place when dealing with members of the public.  The lovely mosaic floor has been retained.</a:t>
            </a:r>
            <a:endParaRPr lang="en-GB"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224" y="377423"/>
            <a:ext cx="7547556" cy="5031704"/>
          </a:xfrm>
          <a:prstGeom prst="rect">
            <a:avLst/>
          </a:prstGeom>
        </p:spPr>
      </p:pic>
    </p:spTree>
    <p:extLst>
      <p:ext uri="{BB962C8B-B14F-4D97-AF65-F5344CB8AC3E}">
        <p14:creationId xmlns:p14="http://schemas.microsoft.com/office/powerpoint/2010/main" val="4093537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
        <p:nvSpPr>
          <p:cNvPr id="3" name="TextBox 2"/>
          <p:cNvSpPr txBox="1"/>
          <p:nvPr/>
        </p:nvSpPr>
        <p:spPr>
          <a:xfrm>
            <a:off x="2032000" y="5263971"/>
            <a:ext cx="3429000" cy="1200329"/>
          </a:xfrm>
          <a:prstGeom prst="rect">
            <a:avLst/>
          </a:prstGeom>
          <a:solidFill>
            <a:schemeClr val="bg1"/>
          </a:solidFill>
        </p:spPr>
        <p:txBody>
          <a:bodyPr wrap="square" rtlCol="0">
            <a:spAutoFit/>
          </a:bodyPr>
          <a:lstStyle/>
          <a:p>
            <a:pPr algn="ctr"/>
            <a:r>
              <a:rPr lang="en-GB" b="1" dirty="0" smtClean="0"/>
              <a:t>New safer access now includes a separate access for pedestrians and vehicles both of which are fully lit </a:t>
            </a:r>
            <a:endParaRPr lang="en-GB" b="1" dirty="0"/>
          </a:p>
        </p:txBody>
      </p:sp>
    </p:spTree>
    <p:extLst>
      <p:ext uri="{BB962C8B-B14F-4D97-AF65-F5344CB8AC3E}">
        <p14:creationId xmlns:p14="http://schemas.microsoft.com/office/powerpoint/2010/main" val="39206096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
        <p:nvSpPr>
          <p:cNvPr id="3" name="TextBox 2"/>
          <p:cNvSpPr txBox="1"/>
          <p:nvPr/>
        </p:nvSpPr>
        <p:spPr>
          <a:xfrm>
            <a:off x="2032000" y="5263971"/>
            <a:ext cx="2674423" cy="1200329"/>
          </a:xfrm>
          <a:prstGeom prst="rect">
            <a:avLst/>
          </a:prstGeom>
          <a:solidFill>
            <a:schemeClr val="bg1"/>
          </a:solidFill>
        </p:spPr>
        <p:txBody>
          <a:bodyPr wrap="square" rtlCol="0">
            <a:spAutoFit/>
          </a:bodyPr>
          <a:lstStyle/>
          <a:p>
            <a:pPr algn="ctr"/>
            <a:r>
              <a:rPr lang="en-GB" b="1" dirty="0" smtClean="0"/>
              <a:t>No change to the outside of the Pavilion but the car park has been resurfaced and extended</a:t>
            </a:r>
            <a:endParaRPr lang="en-GB" b="1" dirty="0"/>
          </a:p>
        </p:txBody>
      </p:sp>
    </p:spTree>
    <p:extLst>
      <p:ext uri="{BB962C8B-B14F-4D97-AF65-F5344CB8AC3E}">
        <p14:creationId xmlns:p14="http://schemas.microsoft.com/office/powerpoint/2010/main" val="7270787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14324"/>
            <a:ext cx="6548438" cy="6234113"/>
          </a:xfrm>
          <a:prstGeom prst="rect">
            <a:avLst/>
          </a:prstGeom>
        </p:spPr>
      </p:pic>
      <p:sp>
        <p:nvSpPr>
          <p:cNvPr id="2" name="TextBox 1"/>
          <p:cNvSpPr txBox="1"/>
          <p:nvPr/>
        </p:nvSpPr>
        <p:spPr>
          <a:xfrm>
            <a:off x="2667001" y="5902106"/>
            <a:ext cx="2677732" cy="646331"/>
          </a:xfrm>
          <a:prstGeom prst="rect">
            <a:avLst/>
          </a:prstGeom>
          <a:solidFill>
            <a:schemeClr val="bg1"/>
          </a:solidFill>
        </p:spPr>
        <p:txBody>
          <a:bodyPr wrap="square" rtlCol="0">
            <a:spAutoFit/>
          </a:bodyPr>
          <a:lstStyle/>
          <a:p>
            <a:pPr algn="ctr"/>
            <a:r>
              <a:rPr lang="en-GB" b="1" dirty="0" smtClean="0"/>
              <a:t>Edge of new car park with safety fencing</a:t>
            </a:r>
            <a:endParaRPr lang="en-GB" b="1" dirty="0"/>
          </a:p>
        </p:txBody>
      </p:sp>
    </p:spTree>
    <p:extLst>
      <p:ext uri="{BB962C8B-B14F-4D97-AF65-F5344CB8AC3E}">
        <p14:creationId xmlns:p14="http://schemas.microsoft.com/office/powerpoint/2010/main" val="595009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8305" y="1722013"/>
            <a:ext cx="8682037" cy="3785652"/>
          </a:xfrm>
          <a:prstGeom prst="rect">
            <a:avLst/>
          </a:prstGeom>
          <a:solidFill>
            <a:schemeClr val="bg1"/>
          </a:solidFill>
        </p:spPr>
        <p:txBody>
          <a:bodyPr wrap="square" rtlCol="0">
            <a:spAutoFit/>
          </a:bodyPr>
          <a:lstStyle/>
          <a:p>
            <a:pPr algn="ctr"/>
            <a:r>
              <a:rPr lang="en-GB" sz="2400" b="1" dirty="0" smtClean="0"/>
              <a:t>Despite all the problems and hold ups, and the difficulties our staff had to live with, the project was finally completed and we moved into our newly refurbished building in March 2017.  We held our first Town Council meeting in the new Council Chamber in April 2017.</a:t>
            </a:r>
          </a:p>
          <a:p>
            <a:r>
              <a:rPr lang="en-GB" sz="2400" b="1" dirty="0" smtClean="0"/>
              <a:t>        </a:t>
            </a:r>
          </a:p>
          <a:p>
            <a:r>
              <a:rPr lang="en-GB" sz="2400" b="1" dirty="0" smtClean="0"/>
              <a:t>Since then we have had to have various amendments or additions sorted out including the addition of a hearing loop which had been omitted and the need to have a new projector because the one originally installed was not up to the standard stipulated. </a:t>
            </a:r>
            <a:endParaRPr lang="en-GB" sz="2400" b="1" dirty="0"/>
          </a:p>
        </p:txBody>
      </p:sp>
    </p:spTree>
    <p:extLst>
      <p:ext uri="{BB962C8B-B14F-4D97-AF65-F5344CB8AC3E}">
        <p14:creationId xmlns:p14="http://schemas.microsoft.com/office/powerpoint/2010/main" val="14285431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7887" y="1890713"/>
            <a:ext cx="8234363" cy="3693319"/>
          </a:xfrm>
          <a:prstGeom prst="rect">
            <a:avLst/>
          </a:prstGeom>
          <a:solidFill>
            <a:schemeClr val="bg1"/>
          </a:solidFill>
        </p:spPr>
        <p:txBody>
          <a:bodyPr wrap="square" rtlCol="0">
            <a:spAutoFit/>
          </a:bodyPr>
          <a:lstStyle/>
          <a:p>
            <a:r>
              <a:rPr lang="en-GB" sz="2400" b="1" dirty="0" smtClean="0"/>
              <a:t>Everyone is delighted with the result and are now taking more bookings. We also have Citizens Advice Bureau and </a:t>
            </a:r>
            <a:r>
              <a:rPr lang="en-GB" sz="2400" b="1" dirty="0" err="1" smtClean="0"/>
              <a:t>Poss+Ability</a:t>
            </a:r>
            <a:r>
              <a:rPr lang="en-GB" sz="2400" b="1" dirty="0" smtClean="0"/>
              <a:t> using rooms regularly providing a service to the community.</a:t>
            </a:r>
            <a:endParaRPr lang="en-GB" sz="2400" b="1" dirty="0"/>
          </a:p>
          <a:p>
            <a:endParaRPr lang="en-GB" sz="2400" b="1" dirty="0" smtClean="0"/>
          </a:p>
          <a:p>
            <a:endParaRPr lang="en-GB" sz="2400" b="1" dirty="0"/>
          </a:p>
          <a:p>
            <a:r>
              <a:rPr lang="en-GB" sz="2400" b="1" dirty="0" smtClean="0"/>
              <a:t>We have learnt a lot from this project and we hope it will help with Phase Two,</a:t>
            </a:r>
            <a:r>
              <a:rPr lang="en-GB" sz="2400" b="1" dirty="0"/>
              <a:t> which will be the building of the new </a:t>
            </a:r>
            <a:r>
              <a:rPr lang="en-GB" sz="2400" b="1" dirty="0" smtClean="0"/>
              <a:t>hall which we hope to get started on soon but we will first need to be sure that we have sufficient funds.</a:t>
            </a:r>
            <a:endParaRPr lang="en-GB" sz="2400" b="1" dirty="0"/>
          </a:p>
          <a:p>
            <a:endParaRPr lang="en-GB" dirty="0"/>
          </a:p>
        </p:txBody>
      </p:sp>
    </p:spTree>
    <p:extLst>
      <p:ext uri="{BB962C8B-B14F-4D97-AF65-F5344CB8AC3E}">
        <p14:creationId xmlns:p14="http://schemas.microsoft.com/office/powerpoint/2010/main" val="3832066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1313" y="833438"/>
            <a:ext cx="6472237" cy="526297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2400" b="1" dirty="0" smtClean="0"/>
              <a:t>  In late 2007 we had a Community Facilities Audit on local rooms and halls suitable for hire to community groups when extensive local consultation was carried out.</a:t>
            </a:r>
          </a:p>
          <a:p>
            <a:endParaRPr lang="en-GB" sz="2400" b="1" dirty="0"/>
          </a:p>
          <a:p>
            <a:pPr marL="285750" indent="-285750">
              <a:buFont typeface="Arial" panose="020B0604020202020204" pitchFamily="34" charset="0"/>
              <a:buChar char="•"/>
            </a:pPr>
            <a:r>
              <a:rPr lang="en-GB" sz="2400" b="1" dirty="0" smtClean="0"/>
              <a:t> The results presented to the Town Council clearly indicated that Soham was lacking in halls which could be rented at a reasonable rate.</a:t>
            </a:r>
          </a:p>
          <a:p>
            <a:pPr marL="285750" indent="-285750">
              <a:buFont typeface="Arial" panose="020B0604020202020204" pitchFamily="34" charset="0"/>
              <a:buChar char="•"/>
            </a:pPr>
            <a:endParaRPr lang="en-GB" sz="2400" b="1" dirty="0" smtClean="0"/>
          </a:p>
          <a:p>
            <a:pPr marL="285750" indent="-285750">
              <a:buFont typeface="Arial" panose="020B0604020202020204" pitchFamily="34" charset="0"/>
              <a:buChar char="•"/>
            </a:pPr>
            <a:r>
              <a:rPr lang="en-GB" sz="2400" b="1" dirty="0" smtClean="0"/>
              <a:t>Also we discovered that a piece of land owned by the Town Council may be coming forward for development and could provide a useful pot of money</a:t>
            </a:r>
            <a:endParaRPr lang="en-GB" sz="2400" b="1" dirty="0"/>
          </a:p>
        </p:txBody>
      </p:sp>
    </p:spTree>
    <p:extLst>
      <p:ext uri="{BB962C8B-B14F-4D97-AF65-F5344CB8AC3E}">
        <p14:creationId xmlns:p14="http://schemas.microsoft.com/office/powerpoint/2010/main" val="35476754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4339" y="2290763"/>
            <a:ext cx="3643312" cy="1938992"/>
          </a:xfrm>
          <a:prstGeom prst="rect">
            <a:avLst/>
          </a:prstGeom>
          <a:solidFill>
            <a:schemeClr val="bg1"/>
          </a:solidFill>
        </p:spPr>
        <p:txBody>
          <a:bodyPr wrap="square" rtlCol="0">
            <a:spAutoFit/>
          </a:bodyPr>
          <a:lstStyle/>
          <a:p>
            <a:pPr algn="ctr"/>
            <a:r>
              <a:rPr lang="en-GB" sz="2400" b="1" dirty="0" smtClean="0"/>
              <a:t>Thank you</a:t>
            </a:r>
          </a:p>
          <a:p>
            <a:pPr algn="ctr"/>
            <a:endParaRPr lang="en-GB" sz="2400" b="1" dirty="0"/>
          </a:p>
          <a:p>
            <a:pPr algn="ctr"/>
            <a:endParaRPr lang="en-GB" sz="2400" b="1" dirty="0" smtClean="0"/>
          </a:p>
          <a:p>
            <a:pPr algn="ctr"/>
            <a:endParaRPr lang="en-GB" sz="2400" b="1" dirty="0" smtClean="0"/>
          </a:p>
          <a:p>
            <a:pPr algn="ctr"/>
            <a:r>
              <a:rPr lang="en-GB" sz="2400" b="1" dirty="0" smtClean="0"/>
              <a:t>Any Questions?</a:t>
            </a:r>
            <a:endParaRPr lang="en-GB" sz="2400" b="1" dirty="0"/>
          </a:p>
        </p:txBody>
      </p:sp>
    </p:spTree>
    <p:extLst>
      <p:ext uri="{BB962C8B-B14F-4D97-AF65-F5344CB8AC3E}">
        <p14:creationId xmlns:p14="http://schemas.microsoft.com/office/powerpoint/2010/main" val="784418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990600"/>
            <a:ext cx="7143750" cy="5262979"/>
          </a:xfrm>
          <a:prstGeom prst="rect">
            <a:avLst/>
          </a:prstGeom>
          <a:solidFill>
            <a:schemeClr val="bg1"/>
          </a:solidFill>
        </p:spPr>
        <p:txBody>
          <a:bodyPr wrap="square" rtlCol="0">
            <a:spAutoFit/>
          </a:bodyPr>
          <a:lstStyle/>
          <a:p>
            <a:r>
              <a:rPr lang="en-GB" sz="2400" b="1" dirty="0" smtClean="0"/>
              <a:t>When embarking on a project like this there are a number of steps which have to be carried out</a:t>
            </a:r>
          </a:p>
          <a:p>
            <a:endParaRPr lang="en-GB" sz="2400" b="1" dirty="0"/>
          </a:p>
          <a:p>
            <a:pPr marL="342900" indent="-342900">
              <a:buFont typeface="+mj-lt"/>
              <a:buAutoNum type="arabicPeriod"/>
            </a:pPr>
            <a:r>
              <a:rPr lang="en-GB" sz="2400" b="1" dirty="0" smtClean="0"/>
              <a:t>Consult the community</a:t>
            </a:r>
          </a:p>
          <a:p>
            <a:pPr marL="342900" indent="-342900">
              <a:buFont typeface="+mj-lt"/>
              <a:buAutoNum type="arabicPeriod"/>
            </a:pPr>
            <a:r>
              <a:rPr lang="en-GB" sz="2400" b="1" dirty="0" smtClean="0"/>
              <a:t>Council must decide what they want</a:t>
            </a:r>
          </a:p>
          <a:p>
            <a:pPr marL="342900" indent="-342900">
              <a:buFont typeface="+mj-lt"/>
              <a:buAutoNum type="arabicPeriod"/>
            </a:pPr>
            <a:r>
              <a:rPr lang="en-GB" sz="2400" b="1" dirty="0" smtClean="0"/>
              <a:t>Instruct an architect</a:t>
            </a:r>
          </a:p>
          <a:p>
            <a:pPr marL="342900" indent="-342900">
              <a:buFont typeface="+mj-lt"/>
              <a:buAutoNum type="arabicPeriod"/>
            </a:pPr>
            <a:r>
              <a:rPr lang="en-GB" sz="2400" b="1" dirty="0" smtClean="0"/>
              <a:t>Approve the plans and estimated cost</a:t>
            </a:r>
          </a:p>
          <a:p>
            <a:pPr marL="342900" indent="-342900">
              <a:buFont typeface="+mj-lt"/>
              <a:buAutoNum type="arabicPeriod"/>
            </a:pPr>
            <a:r>
              <a:rPr lang="en-GB" sz="2400" b="1" dirty="0" smtClean="0"/>
              <a:t>Seek funding</a:t>
            </a:r>
          </a:p>
          <a:p>
            <a:pPr marL="342900" indent="-342900">
              <a:buFont typeface="+mj-lt"/>
              <a:buAutoNum type="arabicPeriod"/>
            </a:pPr>
            <a:r>
              <a:rPr lang="en-GB" sz="2400" b="1" dirty="0" smtClean="0"/>
              <a:t>Seek planning permission</a:t>
            </a:r>
          </a:p>
          <a:p>
            <a:pPr marL="342900" indent="-342900">
              <a:buFont typeface="+mj-lt"/>
              <a:buAutoNum type="arabicPeriod"/>
            </a:pPr>
            <a:r>
              <a:rPr lang="en-GB" sz="2400" b="1" dirty="0" smtClean="0"/>
              <a:t>Prepare brief for tendering</a:t>
            </a:r>
          </a:p>
          <a:p>
            <a:pPr marL="342900" indent="-342900">
              <a:buFont typeface="+mj-lt"/>
              <a:buAutoNum type="arabicPeriod"/>
            </a:pPr>
            <a:r>
              <a:rPr lang="en-GB" sz="2400" b="1" dirty="0" smtClean="0"/>
              <a:t>Select Contractor</a:t>
            </a:r>
          </a:p>
          <a:p>
            <a:pPr marL="342900" indent="-342900">
              <a:buFont typeface="+mj-lt"/>
              <a:buAutoNum type="arabicPeriod"/>
            </a:pPr>
            <a:r>
              <a:rPr lang="en-GB" sz="2400" b="1" dirty="0" smtClean="0"/>
              <a:t>Start build</a:t>
            </a:r>
          </a:p>
          <a:p>
            <a:pPr marL="342900" indent="-342900">
              <a:buFont typeface="+mj-lt"/>
              <a:buAutoNum type="arabicPeriod"/>
            </a:pPr>
            <a:r>
              <a:rPr lang="en-GB" sz="2400" b="1" dirty="0" smtClean="0"/>
              <a:t>Iron out snags</a:t>
            </a:r>
          </a:p>
          <a:p>
            <a:pPr marL="342900" indent="-342900">
              <a:buFont typeface="+mj-lt"/>
              <a:buAutoNum type="arabicPeriod"/>
            </a:pPr>
            <a:r>
              <a:rPr lang="en-GB" sz="2400" b="1" dirty="0" smtClean="0"/>
              <a:t>Project completed</a:t>
            </a:r>
            <a:endParaRPr lang="en-GB" sz="2400" b="1" dirty="0"/>
          </a:p>
        </p:txBody>
      </p:sp>
    </p:spTree>
    <p:extLst>
      <p:ext uri="{BB962C8B-B14F-4D97-AF65-F5344CB8AC3E}">
        <p14:creationId xmlns:p14="http://schemas.microsoft.com/office/powerpoint/2010/main" val="2907069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3300" y="1866900"/>
            <a:ext cx="5086350" cy="2677656"/>
          </a:xfrm>
          <a:prstGeom prst="rect">
            <a:avLst/>
          </a:prstGeom>
          <a:solidFill>
            <a:schemeClr val="bg1"/>
          </a:solidFill>
        </p:spPr>
        <p:txBody>
          <a:bodyPr wrap="square" rtlCol="0">
            <a:spAutoFit/>
          </a:bodyPr>
          <a:lstStyle/>
          <a:p>
            <a:pPr algn="ctr"/>
            <a:r>
              <a:rPr lang="en-GB" sz="2400" b="1" dirty="0" smtClean="0"/>
              <a:t>It turned out not to be quite as simple as that for our project.</a:t>
            </a:r>
          </a:p>
          <a:p>
            <a:pPr algn="ctr"/>
            <a:endParaRPr lang="en-GB" sz="2400" b="1" dirty="0"/>
          </a:p>
          <a:p>
            <a:pPr algn="ctr"/>
            <a:r>
              <a:rPr lang="en-GB" sz="2400" b="1" dirty="0" smtClean="0"/>
              <a:t>It has taken from 2008 to 2017 to complete only Phase One of our project because of a number of problems encountered along the way.</a:t>
            </a:r>
            <a:endParaRPr lang="en-GB" sz="2400" b="1" dirty="0"/>
          </a:p>
        </p:txBody>
      </p:sp>
    </p:spTree>
    <p:extLst>
      <p:ext uri="{BB962C8B-B14F-4D97-AF65-F5344CB8AC3E}">
        <p14:creationId xmlns:p14="http://schemas.microsoft.com/office/powerpoint/2010/main" val="1843019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0813" y="117693"/>
            <a:ext cx="6543675" cy="6740307"/>
          </a:xfrm>
          <a:prstGeom prst="rect">
            <a:avLst/>
          </a:prstGeom>
          <a:solidFill>
            <a:schemeClr val="bg1"/>
          </a:solidFill>
        </p:spPr>
        <p:txBody>
          <a:bodyPr wrap="square" rtlCol="0">
            <a:spAutoFit/>
          </a:bodyPr>
          <a:lstStyle/>
          <a:p>
            <a:r>
              <a:rPr lang="en-GB" sz="2400" b="1" dirty="0" smtClean="0"/>
              <a:t>The Council took time to discuss and consult on what was wanted</a:t>
            </a:r>
          </a:p>
          <a:p>
            <a:endParaRPr lang="en-GB" sz="2400" b="1" dirty="0"/>
          </a:p>
          <a:p>
            <a:pPr marL="285750" indent="-285750">
              <a:buFont typeface="Arial" panose="020B0604020202020204" pitchFamily="34" charset="0"/>
              <a:buChar char="•"/>
            </a:pPr>
            <a:r>
              <a:rPr lang="en-GB" sz="2400" b="1" dirty="0" smtClean="0"/>
              <a:t>Build a new hall which would seat between 120 to 160 people</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smtClean="0"/>
              <a:t>Provide appropriate storage space</a:t>
            </a:r>
          </a:p>
          <a:p>
            <a:pPr marL="285750" indent="-285750">
              <a:buFont typeface="Arial" panose="020B0604020202020204" pitchFamily="34" charset="0"/>
              <a:buChar char="•"/>
            </a:pPr>
            <a:endParaRPr lang="en-GB" sz="2400" b="1" dirty="0" smtClean="0"/>
          </a:p>
          <a:p>
            <a:pPr marL="285750" indent="-285750">
              <a:buFont typeface="Arial" panose="020B0604020202020204" pitchFamily="34" charset="0"/>
              <a:buChar char="•"/>
            </a:pPr>
            <a:r>
              <a:rPr lang="en-GB" sz="2400" b="1" dirty="0" smtClean="0"/>
              <a:t>Remodel the front Pavilion building updating the office space and providing a suitable room for a Council Chamber together with appropriate IT systems</a:t>
            </a:r>
          </a:p>
          <a:p>
            <a:pPr marL="285750" indent="-285750">
              <a:buFont typeface="Arial" panose="020B0604020202020204" pitchFamily="34" charset="0"/>
              <a:buChar char="•"/>
            </a:pPr>
            <a:endParaRPr lang="en-GB" sz="2400" b="1" dirty="0" smtClean="0"/>
          </a:p>
          <a:p>
            <a:pPr marL="285750" indent="-285750">
              <a:buFont typeface="Arial" panose="020B0604020202020204" pitchFamily="34" charset="0"/>
              <a:buChar char="•"/>
            </a:pPr>
            <a:r>
              <a:rPr lang="en-GB" sz="2400" b="1" dirty="0" smtClean="0"/>
              <a:t>Remodel the access to the Pavilion from the Fountain Lane car park including providing a safe, well lit pedestrian access</a:t>
            </a:r>
          </a:p>
          <a:p>
            <a:endParaRPr lang="en-GB" sz="2400" b="1" dirty="0" smtClean="0"/>
          </a:p>
          <a:p>
            <a:pPr marL="285750" indent="-285750">
              <a:buFont typeface="Arial" panose="020B0604020202020204" pitchFamily="34" charset="0"/>
              <a:buChar char="•"/>
            </a:pPr>
            <a:r>
              <a:rPr lang="en-GB" sz="2400" b="1" dirty="0" smtClean="0"/>
              <a:t>Use local firms where possible</a:t>
            </a:r>
            <a:endParaRPr lang="en-GB" sz="2400" b="1" dirty="0"/>
          </a:p>
        </p:txBody>
      </p:sp>
    </p:spTree>
    <p:extLst>
      <p:ext uri="{BB962C8B-B14F-4D97-AF65-F5344CB8AC3E}">
        <p14:creationId xmlns:p14="http://schemas.microsoft.com/office/powerpoint/2010/main" val="2646504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852" y="555820"/>
            <a:ext cx="8426406" cy="5617604"/>
          </a:xfrm>
          <a:prstGeom prst="rect">
            <a:avLst/>
          </a:prstGeom>
        </p:spPr>
      </p:pic>
      <p:sp>
        <p:nvSpPr>
          <p:cNvPr id="3" name="TextBox 2"/>
          <p:cNvSpPr txBox="1"/>
          <p:nvPr/>
        </p:nvSpPr>
        <p:spPr>
          <a:xfrm>
            <a:off x="1858852" y="5527093"/>
            <a:ext cx="3382849" cy="646331"/>
          </a:xfrm>
          <a:prstGeom prst="rect">
            <a:avLst/>
          </a:prstGeom>
          <a:solidFill>
            <a:schemeClr val="bg1"/>
          </a:solidFill>
        </p:spPr>
        <p:txBody>
          <a:bodyPr wrap="square" rtlCol="0">
            <a:spAutoFit/>
          </a:bodyPr>
          <a:lstStyle/>
          <a:p>
            <a:pPr algn="ctr"/>
            <a:r>
              <a:rPr lang="en-GB" b="1" dirty="0" smtClean="0"/>
              <a:t>Side view of the building showing ‘prefab’ building at the back   </a:t>
            </a:r>
            <a:endParaRPr lang="en-GB" b="1" dirty="0"/>
          </a:p>
        </p:txBody>
      </p:sp>
    </p:spTree>
    <p:extLst>
      <p:ext uri="{BB962C8B-B14F-4D97-AF65-F5344CB8AC3E}">
        <p14:creationId xmlns:p14="http://schemas.microsoft.com/office/powerpoint/2010/main" val="3944752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16132</TotalTime>
  <Words>2185</Words>
  <Application>Microsoft Office PowerPoint</Application>
  <PresentationFormat>Widescreen</PresentationFormat>
  <Paragraphs>188</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Project to remodel and extend Soham Pavilion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to remodel and extend Soham Pavilion</dc:title>
  <dc:creator>comqua77@gmail.com</dc:creator>
  <cp:lastModifiedBy>comqua77@gmail.com</cp:lastModifiedBy>
  <cp:revision>85</cp:revision>
  <dcterms:created xsi:type="dcterms:W3CDTF">2017-09-13T16:09:30Z</dcterms:created>
  <dcterms:modified xsi:type="dcterms:W3CDTF">2017-10-04T16:34:46Z</dcterms:modified>
</cp:coreProperties>
</file>